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6" r:id="rId2"/>
    <p:sldId id="267" r:id="rId3"/>
    <p:sldId id="286" r:id="rId4"/>
    <p:sldId id="271" r:id="rId5"/>
    <p:sldId id="256" r:id="rId6"/>
    <p:sldId id="272" r:id="rId7"/>
    <p:sldId id="274" r:id="rId8"/>
    <p:sldId id="275" r:id="rId9"/>
    <p:sldId id="277" r:id="rId10"/>
    <p:sldId id="276" r:id="rId11"/>
    <p:sldId id="278" r:id="rId12"/>
    <p:sldId id="279" r:id="rId13"/>
    <p:sldId id="280" r:id="rId14"/>
    <p:sldId id="282" r:id="rId15"/>
    <p:sldId id="273" r:id="rId16"/>
    <p:sldId id="257" r:id="rId17"/>
    <p:sldId id="258" r:id="rId18"/>
    <p:sldId id="259" r:id="rId19"/>
    <p:sldId id="260" r:id="rId20"/>
    <p:sldId id="262" r:id="rId21"/>
    <p:sldId id="263" r:id="rId22"/>
    <p:sldId id="264" r:id="rId23"/>
    <p:sldId id="265" r:id="rId24"/>
    <p:sldId id="287" r:id="rId25"/>
    <p:sldId id="288" r:id="rId26"/>
    <p:sldId id="290" r:id="rId27"/>
    <p:sldId id="291" r:id="rId28"/>
    <p:sldId id="292" r:id="rId29"/>
    <p:sldId id="293" r:id="rId30"/>
    <p:sldId id="285" r:id="rId31"/>
    <p:sldId id="283" r:id="rId3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516E2-4D81-4CDE-A080-D028FE1ED17D}" type="datetimeFigureOut">
              <a:rPr lang="en-GB" smtClean="0"/>
              <a:t>16/02/2016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03C4A-D2AC-450C-A471-0A0F9291FC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877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28DE1-BDA0-496F-BF90-CDCD0215BB07}" type="datetimeFigureOut">
              <a:rPr lang="en-GB" smtClean="0"/>
              <a:t>16/02/2016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D4E23-8856-41C5-AEF6-6E8F0D1A2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988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D4E23-8856-41C5-AEF6-6E8F0D1A2F52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012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86C7C-C5C5-4C28-8528-655C0A7727D5}" type="datetimeFigureOut">
              <a:rPr lang="en-GB" smtClean="0"/>
              <a:t>16/02/2016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2E9A-8A53-4AC9-8066-1C31B2586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8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86C7C-C5C5-4C28-8528-655C0A7727D5}" type="datetimeFigureOut">
              <a:rPr lang="en-GB" smtClean="0"/>
              <a:t>16/02/2016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2E9A-8A53-4AC9-8066-1C31B2586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81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86C7C-C5C5-4C28-8528-655C0A7727D5}" type="datetimeFigureOut">
              <a:rPr lang="en-GB" smtClean="0"/>
              <a:t>16/02/2016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2E9A-8A53-4AC9-8066-1C31B2586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118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86C7C-C5C5-4C28-8528-655C0A7727D5}" type="datetimeFigureOut">
              <a:rPr lang="en-GB" smtClean="0"/>
              <a:t>16/02/2016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2E9A-8A53-4AC9-8066-1C31B2586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21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86C7C-C5C5-4C28-8528-655C0A7727D5}" type="datetimeFigureOut">
              <a:rPr lang="en-GB" smtClean="0"/>
              <a:t>16/02/2016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2E9A-8A53-4AC9-8066-1C31B2586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322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86C7C-C5C5-4C28-8528-655C0A7727D5}" type="datetimeFigureOut">
              <a:rPr lang="en-GB" smtClean="0"/>
              <a:t>16/02/2016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2E9A-8A53-4AC9-8066-1C31B2586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54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86C7C-C5C5-4C28-8528-655C0A7727D5}" type="datetimeFigureOut">
              <a:rPr lang="en-GB" smtClean="0"/>
              <a:t>16/02/2016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2E9A-8A53-4AC9-8066-1C31B2586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74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86C7C-C5C5-4C28-8528-655C0A7727D5}" type="datetimeFigureOut">
              <a:rPr lang="en-GB" smtClean="0"/>
              <a:t>16/02/2016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2E9A-8A53-4AC9-8066-1C31B2586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9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86C7C-C5C5-4C28-8528-655C0A7727D5}" type="datetimeFigureOut">
              <a:rPr lang="en-GB" smtClean="0"/>
              <a:t>16/02/2016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2E9A-8A53-4AC9-8066-1C31B2586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752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86C7C-C5C5-4C28-8528-655C0A7727D5}" type="datetimeFigureOut">
              <a:rPr lang="en-GB" smtClean="0"/>
              <a:t>16/02/2016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2E9A-8A53-4AC9-8066-1C31B2586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74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86C7C-C5C5-4C28-8528-655C0A7727D5}" type="datetimeFigureOut">
              <a:rPr lang="en-GB" smtClean="0"/>
              <a:t>16/02/2016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2E9A-8A53-4AC9-8066-1C31B2586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480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86C7C-C5C5-4C28-8528-655C0A7727D5}" type="datetimeFigureOut">
              <a:rPr lang="en-GB" smtClean="0"/>
              <a:t>16/02/2016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02E9A-8A53-4AC9-8066-1C31B2586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74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s-wtgl8a2\nass\Presentations\NEAR%20MISS%20&amp;%20BEHAVIOUR\Basketball.wmv" TargetMode="Externa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metal.net/INDEX.PHP/HEALTH-AND-SAFETY" TargetMode="External"/><Relationship Id="rId2" Type="http://schemas.openxmlformats.org/officeDocument/2006/relationships/hyperlink" Target="http://www.nass.org.uk/HEALTHANDSAFET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ss.org.uk/HEALTH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wpcorfield@btinternet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www.nass.org.uk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424936" cy="4536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200" dirty="0" smtClean="0"/>
              <a:t>ENHANCING BEST PRACTICE </a:t>
            </a:r>
          </a:p>
          <a:p>
            <a:pPr marL="0" indent="0" algn="ctr">
              <a:buNone/>
            </a:pPr>
            <a:r>
              <a:rPr lang="en-GB" sz="5200" dirty="0" smtClean="0"/>
              <a:t>IN HEALTH AND SAFETY</a:t>
            </a:r>
            <a:endParaRPr lang="en-GB" sz="4000" dirty="0" smtClean="0"/>
          </a:p>
          <a:p>
            <a:pPr marL="0" indent="0" algn="ctr">
              <a:buNone/>
            </a:pPr>
            <a:endParaRPr lang="en-GB" sz="4000" dirty="0" smtClean="0"/>
          </a:p>
          <a:p>
            <a:pPr marL="0" indent="0" algn="ctr">
              <a:buNone/>
            </a:pPr>
            <a:r>
              <a:rPr lang="en-GB" sz="2400" dirty="0"/>
              <a:t>PETER CORFIELD</a:t>
            </a:r>
          </a:p>
          <a:p>
            <a:pPr marL="0" indent="0" algn="ctr">
              <a:buNone/>
            </a:pPr>
            <a:r>
              <a:rPr lang="en-GB" sz="1400" dirty="0"/>
              <a:t>DIRECTOR GENERAL</a:t>
            </a:r>
          </a:p>
          <a:p>
            <a:pPr marL="0" indent="0" algn="ctr">
              <a:buNone/>
            </a:pPr>
            <a:r>
              <a:rPr lang="en-GB" sz="1400" dirty="0"/>
              <a:t>THE NATIONAL ASSOCIATION OF STEEL SERVICE CENTRES</a:t>
            </a:r>
          </a:p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CO-ORDINATION MEETING OF NATIONAL FEDERATIONS, DUSSELDORF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25</a:t>
            </a:r>
            <a:r>
              <a:rPr lang="en-GB" sz="1400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 FEBRUARY 2016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GB" sz="4000" dirty="0" smtClean="0"/>
          </a:p>
          <a:p>
            <a:pPr marL="0" indent="0" algn="ctr">
              <a:buNone/>
            </a:pPr>
            <a:endParaRPr lang="en-GB" sz="1100" dirty="0" smtClean="0"/>
          </a:p>
        </p:txBody>
      </p:sp>
      <p:pic>
        <p:nvPicPr>
          <p:cNvPr id="4" name="Picture 5" descr="C:\Users\JoyGraham\Desktop\NASS logo - his res with strap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78343"/>
            <a:ext cx="2541783" cy="110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55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206" y="156693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en-GB" altLang="en-US" sz="4000" b="1" dirty="0" smtClean="0">
                <a:solidFill>
                  <a:schemeClr val="tx2"/>
                </a:solidFill>
              </a:rPr>
              <a:t>HUMAN FAILURES IN ACCIDENTS</a:t>
            </a:r>
            <a:endParaRPr lang="en-GB" sz="6600" b="1" dirty="0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idx="1"/>
          </p:nvPr>
        </p:nvSpPr>
        <p:spPr bwMode="auto">
          <a:xfrm>
            <a:off x="438589" y="1764859"/>
            <a:ext cx="8251257" cy="33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dirty="0" smtClean="0">
                <a:latin typeface="+mn-lt"/>
              </a:rPr>
              <a:t>HUMAN ERROR IS NOT A CAUSE OF FAILURE.  IT IS THE EFFECT, OR SYMPTOM </a:t>
            </a:r>
            <a:r>
              <a:rPr lang="en-GB" altLang="en-US" sz="2400" b="1" dirty="0" smtClean="0">
                <a:solidFill>
                  <a:srgbClr val="FF0000"/>
                </a:solidFill>
                <a:latin typeface="+mn-lt"/>
              </a:rPr>
              <a:t>OF DEEPER ROOTED ISSUES</a:t>
            </a:r>
          </a:p>
          <a:p>
            <a:pPr marL="0" indent="0">
              <a:spcBef>
                <a:spcPct val="50000"/>
              </a:spcBef>
              <a:buNone/>
            </a:pPr>
            <a:endParaRPr lang="en-GB" altLang="en-US" sz="1050" dirty="0" smtClean="0">
              <a:latin typeface="+mn-lt"/>
            </a:endParaRPr>
          </a:p>
          <a:p>
            <a:pPr marL="0" indent="0">
              <a:spcBef>
                <a:spcPct val="50000"/>
              </a:spcBef>
              <a:buNone/>
            </a:pPr>
            <a:endParaRPr lang="en-GB" altLang="en-US" sz="1400" dirty="0" smtClean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en-GB" altLang="en-US" sz="2400" dirty="0" smtClean="0">
                <a:latin typeface="+mn-lt"/>
              </a:rPr>
              <a:t>HUMAN ERROR IS NOT THE CONCLUSION OF AN INVESTIGATION.  </a:t>
            </a:r>
            <a:r>
              <a:rPr lang="en-GB" altLang="en-US" sz="2400" b="1" dirty="0" smtClean="0">
                <a:solidFill>
                  <a:srgbClr val="FF0000"/>
                </a:solidFill>
                <a:latin typeface="+mn-lt"/>
              </a:rPr>
              <a:t>IT IS THE STARTING POINT</a:t>
            </a:r>
          </a:p>
          <a:p>
            <a:pPr>
              <a:spcBef>
                <a:spcPct val="50000"/>
              </a:spcBef>
            </a:pPr>
            <a:endParaRPr lang="en-GB" altLang="en-US" sz="1800" dirty="0"/>
          </a:p>
          <a:p>
            <a:pPr>
              <a:spcBef>
                <a:spcPct val="50000"/>
              </a:spcBef>
            </a:pPr>
            <a:endParaRPr lang="en-GB" altLang="en-US" sz="2600" dirty="0"/>
          </a:p>
        </p:txBody>
      </p:sp>
      <p:pic>
        <p:nvPicPr>
          <p:cNvPr id="6" name="Picture 5" descr="C:\Users\JoyGraham\Desktop\NASS logo - his res with strap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3349"/>
            <a:ext cx="1358293" cy="59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1" y="5126037"/>
            <a:ext cx="7877175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82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232" y="1412776"/>
            <a:ext cx="7931224" cy="39251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2800" b="1" dirty="0" smtClean="0"/>
              <a:t>TWO TEAMS (WHITE AND BLACK SHIRTS) OF THREE PASSING A BASKETBALL</a:t>
            </a:r>
            <a:endParaRPr lang="en-GB" alt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GB" altLang="en-US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altLang="en-US" sz="2800" dirty="0" smtClean="0"/>
              <a:t>COUNT THE NUMBER OF PASSES BY THE TEAM IN </a:t>
            </a:r>
            <a:r>
              <a:rPr lang="en-GB" altLang="en-US" sz="2800" dirty="0" smtClean="0">
                <a:solidFill>
                  <a:srgbClr val="FF0000"/>
                </a:solidFill>
              </a:rPr>
              <a:t>WHITE SHIRTS</a:t>
            </a:r>
          </a:p>
          <a:p>
            <a:pPr marL="0" indent="0">
              <a:buNone/>
            </a:pPr>
            <a:endParaRPr lang="en-GB" altLang="en-US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altLang="en-US" sz="2800" dirty="0" smtClean="0"/>
              <a:t>CATEGORISE THEM – AIR PASSES AND BOUNCE PASSES</a:t>
            </a:r>
          </a:p>
          <a:p>
            <a:pPr marL="0" indent="0">
              <a:buNone/>
            </a:pPr>
            <a:endParaRPr lang="en-GB" alt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GB" altLang="en-US" b="1" dirty="0" smtClean="0">
                <a:solidFill>
                  <a:schemeClr val="tx2"/>
                </a:solidFill>
              </a:rPr>
              <a:t>VIDEO EXERCISE</a:t>
            </a:r>
            <a:endParaRPr lang="en-GB" b="1" dirty="0"/>
          </a:p>
        </p:txBody>
      </p:sp>
      <p:pic>
        <p:nvPicPr>
          <p:cNvPr id="5" name="Picture 5" descr="C:\Users\JoyGraham\Desktop\NASS logo - his res with strap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3349"/>
            <a:ext cx="1358293" cy="59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5229200"/>
            <a:ext cx="8224837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93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sketball.wmv">
            <a:hlinkClick r:id="" action="ppaction://media"/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15616" y="1454814"/>
            <a:ext cx="7015850" cy="48951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en-GB" altLang="en-US" sz="4000" b="1" dirty="0" smtClean="0">
                <a:solidFill>
                  <a:schemeClr val="tx2"/>
                </a:solidFill>
              </a:rPr>
              <a:t>BASKETBALL VIDEO CLIP</a:t>
            </a:r>
            <a:endParaRPr lang="en-GB" b="1" dirty="0"/>
          </a:p>
        </p:txBody>
      </p:sp>
      <p:pic>
        <p:nvPicPr>
          <p:cNvPr id="6" name="Picture 5" descr="C:\Users\JoyGraham\Desktop\NASS logo - his res with strapli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3349"/>
            <a:ext cx="1358293" cy="59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75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en-GB" altLang="en-US" sz="4000" b="1" dirty="0" smtClean="0">
                <a:solidFill>
                  <a:schemeClr val="tx2"/>
                </a:solidFill>
              </a:rPr>
              <a:t>PEOPLE ARE FALLIBLE!!!</a:t>
            </a:r>
            <a:endParaRPr lang="en-GB" sz="6600" b="1" dirty="0"/>
          </a:p>
        </p:txBody>
      </p:sp>
      <p:sp>
        <p:nvSpPr>
          <p:cNvPr id="5" name="Rectangle 1027"/>
          <p:cNvSpPr>
            <a:spLocks noGrp="1" noChangeArrowheads="1"/>
          </p:cNvSpPr>
          <p:nvPr>
            <p:ph idx="1"/>
          </p:nvPr>
        </p:nvSpPr>
        <p:spPr>
          <a:xfrm>
            <a:off x="353211" y="1340768"/>
            <a:ext cx="8229600" cy="4824536"/>
          </a:xfrm>
        </p:spPr>
        <p:txBody>
          <a:bodyPr>
            <a:normAutofit fontScale="92500" lnSpcReduction="10000"/>
          </a:bodyPr>
          <a:lstStyle/>
          <a:p>
            <a:r>
              <a:rPr lang="en-GB" altLang="en-US" sz="3800" b="1" dirty="0" smtClean="0"/>
              <a:t>WHAT DID HAPPEN?</a:t>
            </a:r>
          </a:p>
          <a:p>
            <a:pPr marL="0" indent="0" eaLnBrk="1" hangingPunct="1">
              <a:buNone/>
            </a:pPr>
            <a:endParaRPr lang="en-GB" altLang="en-US" sz="1000" dirty="0" smtClean="0"/>
          </a:p>
          <a:p>
            <a:pPr lvl="1" eaLnBrk="1" hangingPunct="1"/>
            <a:r>
              <a:rPr lang="en-GB" altLang="en-US" sz="3200" dirty="0" smtClean="0">
                <a:solidFill>
                  <a:schemeClr val="accent1">
                    <a:lumMod val="50000"/>
                  </a:schemeClr>
                </a:solidFill>
              </a:rPr>
              <a:t>WHITE TEAM 12 AIR PASSES, 2 BOUNCE PASSES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  <a:p>
            <a:pPr lvl="0"/>
            <a:r>
              <a:rPr lang="en-GB" altLang="en-US" sz="3600" b="1" dirty="0">
                <a:solidFill>
                  <a:prstClr val="black"/>
                </a:solidFill>
              </a:rPr>
              <a:t>RECOGNISE PEOPLE’S FALLIBILITY</a:t>
            </a:r>
          </a:p>
          <a:p>
            <a:pPr marL="0" indent="0" eaLnBrk="1" hangingPunct="1">
              <a:buNone/>
            </a:pPr>
            <a:endParaRPr lang="en-GB" altLang="en-US" sz="1400" dirty="0" smtClean="0"/>
          </a:p>
          <a:p>
            <a:pPr lvl="1" eaLnBrk="1" hangingPunct="1"/>
            <a:r>
              <a:rPr lang="en-GB" altLang="en-US" sz="3200" dirty="0" smtClean="0">
                <a:solidFill>
                  <a:schemeClr val="accent1">
                    <a:lumMod val="50000"/>
                  </a:schemeClr>
                </a:solidFill>
              </a:rPr>
              <a:t>WHAT WAS HE THINKING?</a:t>
            </a:r>
          </a:p>
          <a:p>
            <a:pPr lvl="1" eaLnBrk="1" hangingPunct="1"/>
            <a:r>
              <a:rPr lang="en-GB" altLang="en-US" sz="3200" dirty="0" smtClean="0">
                <a:solidFill>
                  <a:schemeClr val="accent1">
                    <a:lumMod val="50000"/>
                  </a:schemeClr>
                </a:solidFill>
              </a:rPr>
              <a:t>WHY DIDN’T HE SEE….</a:t>
            </a:r>
          </a:p>
          <a:p>
            <a:pPr lvl="1" eaLnBrk="1" hangingPunct="1"/>
            <a:r>
              <a:rPr lang="en-GB" altLang="en-US" sz="3200" dirty="0" smtClean="0">
                <a:solidFill>
                  <a:schemeClr val="accent1">
                    <a:lumMod val="50000"/>
                  </a:schemeClr>
                </a:solidFill>
              </a:rPr>
              <a:t>HE SHOULD HAVE….</a:t>
            </a:r>
          </a:p>
          <a:p>
            <a:pPr marL="0" indent="0" eaLnBrk="1" hangingPunct="1">
              <a:buNone/>
            </a:pPr>
            <a:endParaRPr lang="en-GB" altLang="en-US" dirty="0" smtClean="0"/>
          </a:p>
          <a:p>
            <a:endParaRPr lang="en-GB" altLang="en-US" dirty="0" smtClean="0"/>
          </a:p>
          <a:p>
            <a:pPr marL="0" indent="0" eaLnBrk="1" hangingPunct="1">
              <a:buNone/>
            </a:pPr>
            <a:endParaRPr lang="en-GB" altLang="en-US" dirty="0" smtClean="0"/>
          </a:p>
          <a:p>
            <a:pPr marL="0" indent="0" eaLnBrk="1" hangingPunct="1">
              <a:buNone/>
            </a:pPr>
            <a:endParaRPr lang="en-GB" altLang="en-US" dirty="0" smtClean="0"/>
          </a:p>
          <a:p>
            <a:pPr marL="0" indent="0" eaLnBrk="1" hangingPunct="1">
              <a:buNone/>
            </a:pPr>
            <a:endParaRPr lang="en-GB" altLang="en-US" sz="1600" dirty="0" smtClean="0"/>
          </a:p>
        </p:txBody>
      </p:sp>
      <p:pic>
        <p:nvPicPr>
          <p:cNvPr id="7" name="Picture 5" descr="C:\Users\JoyGraham\Desktop\NASS logo - his res with strap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3349"/>
            <a:ext cx="1358293" cy="59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78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altLang="en-US" b="1" dirty="0" smtClean="0">
                <a:solidFill>
                  <a:schemeClr val="tx2"/>
                </a:solidFill>
              </a:rPr>
              <a:t>BEHAVIOURAL SAFETY</a:t>
            </a:r>
            <a:br>
              <a:rPr lang="en-GB" altLang="en-US" b="1" dirty="0" smtClean="0">
                <a:solidFill>
                  <a:schemeClr val="tx2"/>
                </a:solidFill>
              </a:rPr>
            </a:br>
            <a:r>
              <a:rPr lang="en-GB" altLang="en-US" b="1" dirty="0" smtClean="0">
                <a:solidFill>
                  <a:schemeClr val="tx2"/>
                </a:solidFill>
              </a:rPr>
              <a:t>SUMMARY</a:t>
            </a:r>
            <a:endParaRPr lang="en-GB" sz="6700" b="1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07"/>
            <a:ext cx="8229600" cy="3888433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GB" altLang="en-US" dirty="0" smtClean="0"/>
              <a:t>THERE ARE DIFFERENT TYPES OF UNSAFE BEHAVIOUR  </a:t>
            </a:r>
          </a:p>
          <a:p>
            <a:pPr marL="0" indent="0" eaLnBrk="1" hangingPunct="1">
              <a:buNone/>
            </a:pPr>
            <a:r>
              <a:rPr lang="en-GB" altLang="en-US" sz="2200" b="1" i="1" dirty="0">
                <a:solidFill>
                  <a:srgbClr val="FF0000"/>
                </a:solidFill>
              </a:rPr>
              <a:t>	</a:t>
            </a:r>
            <a:r>
              <a:rPr lang="en-GB" altLang="en-US" sz="2400" b="1" i="1" dirty="0" smtClean="0">
                <a:solidFill>
                  <a:srgbClr val="FF0000"/>
                </a:solidFill>
              </a:rPr>
              <a:t>ERRORS AND VIOLATIONS</a:t>
            </a:r>
          </a:p>
          <a:p>
            <a:pPr marL="0" indent="0" eaLnBrk="1" hangingPunct="1">
              <a:buNone/>
            </a:pPr>
            <a:endParaRPr lang="en-GB" altLang="en-US" dirty="0" smtClean="0"/>
          </a:p>
          <a:p>
            <a:pPr eaLnBrk="1" hangingPunct="1"/>
            <a:r>
              <a:rPr lang="en-GB" altLang="en-US" dirty="0" smtClean="0"/>
              <a:t>EVERYONE MAKES MISTAKES</a:t>
            </a:r>
          </a:p>
          <a:p>
            <a:pPr marL="457200" lvl="1" indent="0" eaLnBrk="1" hangingPunct="1">
              <a:buNone/>
            </a:pPr>
            <a:r>
              <a:rPr lang="en-GB" altLang="en-US" dirty="0" smtClean="0">
                <a:solidFill>
                  <a:srgbClr val="FF0000"/>
                </a:solidFill>
              </a:rPr>
              <a:t>	</a:t>
            </a:r>
            <a:r>
              <a:rPr lang="en-GB" altLang="en-US" sz="2400" b="1" i="1" dirty="0" smtClean="0">
                <a:solidFill>
                  <a:srgbClr val="FF0000"/>
                </a:solidFill>
              </a:rPr>
              <a:t>DO NOT LET ONE ERROR CAUSE A DISASTER</a:t>
            </a:r>
          </a:p>
          <a:p>
            <a:pPr marL="457200" lvl="1" indent="0" eaLnBrk="1" hangingPunct="1">
              <a:buNone/>
            </a:pPr>
            <a:endParaRPr lang="en-GB" altLang="en-US" i="1" dirty="0" smtClean="0"/>
          </a:p>
          <a:p>
            <a:pPr eaLnBrk="1" hangingPunct="1"/>
            <a:r>
              <a:rPr lang="en-GB" altLang="en-US" dirty="0" smtClean="0"/>
              <a:t>AN INDIVIDUAL’S BEHAVIOUR SHOULD NOT BE CONSIDERED IN ISOLATION</a:t>
            </a:r>
          </a:p>
          <a:p>
            <a:pPr marL="0" indent="0" eaLnBrk="1" hangingPunct="1">
              <a:buNone/>
            </a:pPr>
            <a:r>
              <a:rPr lang="en-GB" altLang="en-US" sz="2400" b="1" i="1" dirty="0" smtClean="0">
                <a:solidFill>
                  <a:srgbClr val="FF0000"/>
                </a:solidFill>
              </a:rPr>
              <a:t>	SYSTEMS, LEADERSHIP AND CULTURE ARE KEY INFLUENCERS</a:t>
            </a:r>
          </a:p>
          <a:p>
            <a:pPr marL="0" indent="0" eaLnBrk="1" hangingPunct="1">
              <a:buNone/>
            </a:pPr>
            <a:endParaRPr lang="en-GB" altLang="en-US" i="1" dirty="0" smtClean="0"/>
          </a:p>
          <a:p>
            <a:pPr eaLnBrk="1" hangingPunct="1"/>
            <a:endParaRPr lang="en-GB" altLang="en-US" dirty="0"/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/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</p:txBody>
      </p:sp>
      <p:pic>
        <p:nvPicPr>
          <p:cNvPr id="7" name="Picture 5" descr="C:\Users\JoyGraham\Desktop\NASS logo - his res with strap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3349"/>
            <a:ext cx="1358293" cy="59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82" y="5805264"/>
            <a:ext cx="83518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4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NEAR MISS REPORTING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A MISSING LINK IN SAFETY CULTURE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5" descr="C:\Users\JoyGraham\Desktop\NASS logo - his res with strap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56792"/>
            <a:ext cx="198475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60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080120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</a:rPr>
              <a:t>WHAT IS A NEAR MISS?	</a:t>
            </a:r>
            <a:endParaRPr lang="en-GB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739" y="1484784"/>
            <a:ext cx="7447898" cy="4010000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en-GB" dirty="0" smtClean="0">
                <a:solidFill>
                  <a:schemeClr val="tx1"/>
                </a:solidFill>
              </a:rPr>
              <a:t>AN UNPLANNED EVENT THAT DID NOT RESULT IN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AN INJURY 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ILLNESS 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DAMAGE TO EQUIPMENT/PROPERTY</a:t>
            </a:r>
          </a:p>
          <a:p>
            <a:endParaRPr lang="en-GB" dirty="0" smtClean="0"/>
          </a:p>
          <a:p>
            <a:endParaRPr lang="en-GB" dirty="0" smtClean="0">
              <a:solidFill>
                <a:srgbClr val="FF0000"/>
              </a:solidFill>
            </a:endParaRPr>
          </a:p>
        </p:txBody>
      </p:sp>
      <p:pic>
        <p:nvPicPr>
          <p:cNvPr id="4" name="Picture 5" descr="C:\Users\JoyGraham\Desktop\NASS logo - his res with strap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3349"/>
            <a:ext cx="1358293" cy="59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6" y="5373216"/>
            <a:ext cx="83518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89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856984" cy="1224136"/>
          </a:xfrm>
        </p:spPr>
        <p:txBody>
          <a:bodyPr>
            <a:noAutofit/>
          </a:bodyPr>
          <a:lstStyle/>
          <a:p>
            <a:pPr algn="l"/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</a:rPr>
              <a:t>WHY IS NEAR MISS REPORTING IMPORTANT?</a:t>
            </a:r>
            <a:endParaRPr lang="en-GB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693" y="2204864"/>
            <a:ext cx="8280920" cy="3312368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>
                <a:solidFill>
                  <a:schemeClr val="tx1"/>
                </a:solidFill>
              </a:rPr>
              <a:t>INVESTIGATING NEAR MISSES IS CRITICAL TO PREVENT ACCIDENTS.</a:t>
            </a:r>
          </a:p>
          <a:p>
            <a:pPr algn="l"/>
            <a:endParaRPr lang="en-GB" sz="2400" i="1" dirty="0" smtClean="0">
              <a:solidFill>
                <a:schemeClr val="tx1"/>
              </a:solidFill>
            </a:endParaRPr>
          </a:p>
          <a:p>
            <a:pPr algn="l"/>
            <a:r>
              <a:rPr lang="en-GB" sz="2400" i="1" dirty="0" smtClean="0">
                <a:solidFill>
                  <a:schemeClr val="tx1"/>
                </a:solidFill>
              </a:rPr>
              <a:t>BECAUSE…</a:t>
            </a:r>
          </a:p>
          <a:p>
            <a:pPr algn="l"/>
            <a:endParaRPr lang="en-GB" sz="2800" dirty="0" smtClean="0">
              <a:solidFill>
                <a:schemeClr val="tx1"/>
              </a:solidFill>
            </a:endParaRPr>
          </a:p>
          <a:p>
            <a:pPr algn="l"/>
            <a:r>
              <a:rPr lang="en-GB" sz="2800" dirty="0" smtClean="0">
                <a:solidFill>
                  <a:schemeClr val="tx1"/>
                </a:solidFill>
              </a:rPr>
              <a:t>NEAR MISSES SHARE </a:t>
            </a:r>
            <a:r>
              <a:rPr lang="en-GB" sz="2800" b="1" dirty="0" smtClean="0">
                <a:solidFill>
                  <a:srgbClr val="FF0000"/>
                </a:solidFill>
              </a:rPr>
              <a:t>CAUSAL FACTORS </a:t>
            </a:r>
            <a:r>
              <a:rPr lang="en-GB" sz="2800" dirty="0" smtClean="0">
                <a:solidFill>
                  <a:schemeClr val="tx1"/>
                </a:solidFill>
              </a:rPr>
              <a:t>AND </a:t>
            </a:r>
            <a:r>
              <a:rPr lang="en-GB" sz="2800" b="1" dirty="0" smtClean="0">
                <a:solidFill>
                  <a:srgbClr val="FF0000"/>
                </a:solidFill>
              </a:rPr>
              <a:t>ROOT CAUSES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smtClean="0">
                <a:solidFill>
                  <a:schemeClr val="tx1"/>
                </a:solidFill>
              </a:rPr>
              <a:t>OF ACCIDENTS.</a:t>
            </a:r>
          </a:p>
          <a:p>
            <a:endParaRPr lang="en-GB" dirty="0"/>
          </a:p>
        </p:txBody>
      </p:sp>
      <p:pic>
        <p:nvPicPr>
          <p:cNvPr id="4" name="Picture 5" descr="C:\Users\JoyGraham\Desktop\NASS logo - his res with strap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3349"/>
            <a:ext cx="1358293" cy="59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37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8002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CAUSAL FACTOR –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dirty="0" smtClean="0"/>
              <a:t>“HUMAN ERROR OR COMPONENT FAULT FAILURE”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356992"/>
            <a:ext cx="7848872" cy="2592288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 smtClean="0">
                <a:solidFill>
                  <a:srgbClr val="FF0000"/>
                </a:solidFill>
              </a:rPr>
              <a:t>ROOT CAUSE – </a:t>
            </a: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“SYSTEM OR PROCEDURE WEAKNESS”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5" descr="C:\Users\JoyGraham\Desktop\NASS logo - his res with strap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3349"/>
            <a:ext cx="1358293" cy="59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30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45715"/>
            <a:ext cx="7772400" cy="1037977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NEAR MISSES ARE WARNINGS!!</a:t>
            </a:r>
            <a:endParaRPr lang="en-GB" sz="40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near miss 00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8" t="15074" r="33497" b="23950"/>
          <a:stretch/>
        </p:blipFill>
        <p:spPr bwMode="auto">
          <a:xfrm>
            <a:off x="2555776" y="1052736"/>
            <a:ext cx="3816424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97767" y="5373216"/>
            <a:ext cx="7344816" cy="965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 smtClean="0">
                <a:solidFill>
                  <a:srgbClr val="0070C0"/>
                </a:solidFill>
              </a:rPr>
              <a:t>CHECKING A </a:t>
            </a:r>
            <a:r>
              <a:rPr lang="en-GB" sz="3200" dirty="0" smtClean="0">
                <a:solidFill>
                  <a:srgbClr val="FF0000"/>
                </a:solidFill>
              </a:rPr>
              <a:t>NEAR</a:t>
            </a:r>
            <a:r>
              <a:rPr lang="en-GB" sz="3200" dirty="0" smtClean="0">
                <a:solidFill>
                  <a:srgbClr val="0070C0"/>
                </a:solidFill>
              </a:rPr>
              <a:t> THING…</a:t>
            </a:r>
          </a:p>
          <a:p>
            <a:pPr algn="l"/>
            <a:r>
              <a:rPr lang="en-GB" sz="3200" dirty="0" smtClean="0">
                <a:solidFill>
                  <a:srgbClr val="0070C0"/>
                </a:solidFill>
              </a:rPr>
              <a:t>		CAN PREVENT A </a:t>
            </a:r>
            <a:r>
              <a:rPr lang="en-GB" sz="3200" dirty="0" smtClean="0">
                <a:solidFill>
                  <a:srgbClr val="FF0000"/>
                </a:solidFill>
              </a:rPr>
              <a:t>REAL</a:t>
            </a:r>
            <a:r>
              <a:rPr lang="en-GB" sz="3200" dirty="0" smtClean="0">
                <a:solidFill>
                  <a:srgbClr val="0070C0"/>
                </a:solidFill>
              </a:rPr>
              <a:t> THING!!</a:t>
            </a:r>
            <a:endParaRPr lang="en-GB" sz="3200" dirty="0">
              <a:solidFill>
                <a:srgbClr val="0070C0"/>
              </a:solidFill>
            </a:endParaRPr>
          </a:p>
        </p:txBody>
      </p:sp>
      <p:pic>
        <p:nvPicPr>
          <p:cNvPr id="5" name="Picture 5" descr="C:\Users\JoyGraham\Desktop\NASS logo - his res with strapli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3349"/>
            <a:ext cx="1358293" cy="59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47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193" y="173496"/>
            <a:ext cx="8229600" cy="1431032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/>
            </a:r>
            <a:br>
              <a:rPr lang="en-GB" dirty="0" smtClean="0"/>
            </a:br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</a:rPr>
              <a:t>AGENDA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844824"/>
            <a:ext cx="7715200" cy="3921299"/>
          </a:xfrm>
        </p:spPr>
        <p:txBody>
          <a:bodyPr>
            <a:normAutofit/>
          </a:bodyPr>
          <a:lstStyle/>
          <a:p>
            <a:r>
              <a:rPr lang="en-GB" b="1" dirty="0" smtClean="0"/>
              <a:t>HEALTH AND SAFETY PERFORMANCE MEASUREMENT</a:t>
            </a:r>
          </a:p>
          <a:p>
            <a:pPr marL="0" indent="0">
              <a:buNone/>
            </a:pPr>
            <a:endParaRPr lang="en-GB" b="1" dirty="0" smtClean="0"/>
          </a:p>
          <a:p>
            <a:pPr>
              <a:lnSpc>
                <a:spcPct val="200000"/>
              </a:lnSpc>
            </a:pPr>
            <a:r>
              <a:rPr lang="en-GB" b="1" dirty="0" smtClean="0"/>
              <a:t>UPDATE ON HEALTH AND SAFETY ISSUES</a:t>
            </a:r>
            <a:endParaRPr lang="en-GB" b="1" dirty="0"/>
          </a:p>
        </p:txBody>
      </p:sp>
      <p:pic>
        <p:nvPicPr>
          <p:cNvPr id="7" name="Picture 5" descr="C:\Users\JoyGraham\Desktop\NASS logo - his res with strap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3349"/>
            <a:ext cx="1358293" cy="59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82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73349"/>
            <a:ext cx="8496944" cy="951395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</a:rPr>
              <a:t>EMBRACING NEAR MISS REPORTING</a:t>
            </a:r>
            <a:endParaRPr lang="en-GB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024" y="4869160"/>
            <a:ext cx="3816423" cy="58908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sz="2800" b="1" i="1" dirty="0" smtClean="0"/>
              <a:t>DUPONT BRADY CURVE MODEL</a:t>
            </a:r>
          </a:p>
          <a:p>
            <a:endParaRPr lang="en-GB" sz="1200" dirty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 descr="http://rds.erg.it/static/upload/14b/14b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9" b="13748"/>
          <a:stretch/>
        </p:blipFill>
        <p:spPr bwMode="auto">
          <a:xfrm>
            <a:off x="653013" y="1340768"/>
            <a:ext cx="7344815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 descr="C:\Users\JoyGraham\Desktop\NASS logo - his res with strapli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3597"/>
            <a:ext cx="1358293" cy="59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47" y="5445224"/>
            <a:ext cx="83518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17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689" y="700547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BARRIERS TO IMPLEMENTATION </a:t>
            </a:r>
            <a:b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GB" sz="3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12776"/>
            <a:ext cx="7797552" cy="377728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dirty="0" smtClean="0"/>
              <a:t>LACK OF </a:t>
            </a:r>
            <a:r>
              <a:rPr lang="en-GB" b="1" dirty="0" smtClean="0">
                <a:solidFill>
                  <a:srgbClr val="FF0000"/>
                </a:solidFill>
              </a:rPr>
              <a:t>MOTIVATION</a:t>
            </a:r>
          </a:p>
          <a:p>
            <a:pPr>
              <a:lnSpc>
                <a:spcPct val="200000"/>
              </a:lnSpc>
            </a:pPr>
            <a:r>
              <a:rPr lang="en-GB" dirty="0" smtClean="0"/>
              <a:t>WORK </a:t>
            </a:r>
            <a:r>
              <a:rPr lang="en-GB" b="1" dirty="0" smtClean="0">
                <a:solidFill>
                  <a:srgbClr val="FF0000"/>
                </a:solidFill>
              </a:rPr>
              <a:t>“PRESSURES”</a:t>
            </a:r>
          </a:p>
          <a:p>
            <a:pPr>
              <a:lnSpc>
                <a:spcPct val="200000"/>
              </a:lnSpc>
            </a:pPr>
            <a:r>
              <a:rPr lang="en-GB" dirty="0" smtClean="0"/>
              <a:t>LACK OF </a:t>
            </a:r>
            <a:r>
              <a:rPr lang="en-GB" b="1" dirty="0" smtClean="0">
                <a:solidFill>
                  <a:srgbClr val="FF0000"/>
                </a:solidFill>
              </a:rPr>
              <a:t>UNDERSTANDING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Picture 5" descr="C:\Users\JoyGraham\Desktop\NASS logo - his res with strap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3349"/>
            <a:ext cx="1358293" cy="59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76" y="5517232"/>
            <a:ext cx="83518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5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664" y="764704"/>
            <a:ext cx="8229600" cy="792088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BENEFITS OF NEAR MISS REPORTING</a:t>
            </a:r>
            <a:b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GB" sz="3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689" y="1667941"/>
            <a:ext cx="8229600" cy="413732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RESOLVES</a:t>
            </a:r>
            <a:r>
              <a:rPr lang="en-GB" dirty="0" smtClean="0"/>
              <a:t> OR </a:t>
            </a:r>
            <a:r>
              <a:rPr lang="en-GB" b="1" dirty="0" smtClean="0">
                <a:solidFill>
                  <a:srgbClr val="FF0000"/>
                </a:solidFill>
              </a:rPr>
              <a:t>ELIMINATES</a:t>
            </a:r>
            <a:r>
              <a:rPr lang="en-GB" b="1" dirty="0" smtClean="0"/>
              <a:t> </a:t>
            </a:r>
            <a:r>
              <a:rPr lang="en-GB" dirty="0" smtClean="0"/>
              <a:t>HAZARDS BEFORE THEY BECOME TRAGIC OR COSTLY INCIDENTS.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ENGAGE</a:t>
            </a:r>
            <a:r>
              <a:rPr lang="en-GB" dirty="0" smtClean="0"/>
              <a:t> AND </a:t>
            </a:r>
            <a:r>
              <a:rPr lang="en-GB" b="1" dirty="0" smtClean="0">
                <a:solidFill>
                  <a:srgbClr val="FF0000"/>
                </a:solidFill>
              </a:rPr>
              <a:t>ENCOURAGE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THE WORKFORCE TO SOLVE PROBLEMS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dirty="0" smtClean="0"/>
              <a:t>INCREASES SAFETY OWNERSHIP AND </a:t>
            </a:r>
            <a:r>
              <a:rPr lang="en-GB" b="1" dirty="0" smtClean="0">
                <a:solidFill>
                  <a:srgbClr val="FF0000"/>
                </a:solidFill>
              </a:rPr>
              <a:t>RESPONSIBILITY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dirty="0" smtClean="0"/>
              <a:t>HIGHLIGHTS </a:t>
            </a:r>
            <a:r>
              <a:rPr lang="en-GB" b="1" dirty="0" smtClean="0">
                <a:solidFill>
                  <a:srgbClr val="FF0000"/>
                </a:solidFill>
              </a:rPr>
              <a:t>VALUABLE INFORMATION </a:t>
            </a:r>
            <a:r>
              <a:rPr lang="en-GB" dirty="0" smtClean="0"/>
              <a:t>THAT MAY NOT HAVE BEEN IDENTIFIED FOR RISK ASSESSMENT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5" descr="C:\Users\JoyGraham\Desktop\NASS logo - his res with strap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578" y="3171"/>
            <a:ext cx="1358293" cy="59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45224"/>
            <a:ext cx="83518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6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spcAft>
                <a:spcPts val="1000"/>
              </a:spcAft>
              <a:buNone/>
            </a:pPr>
            <a:r>
              <a:rPr lang="en-US" b="1" dirty="0" smtClean="0">
                <a:solidFill>
                  <a:srgbClr val="FF0000"/>
                </a:solidFill>
                <a:ea typeface="Constantia"/>
                <a:cs typeface="Arial"/>
              </a:rPr>
              <a:t>“TODAY’S NEAR MISS COULD BE TOMORROW’S </a:t>
            </a:r>
            <a:r>
              <a:rPr lang="en-US" sz="4400" b="1" dirty="0" smtClean="0">
                <a:solidFill>
                  <a:srgbClr val="FF0000"/>
                </a:solidFill>
                <a:ea typeface="Constantia"/>
                <a:cs typeface="Arial"/>
              </a:rPr>
              <a:t>FATALITY”</a:t>
            </a:r>
            <a:endParaRPr lang="en-GB" dirty="0" smtClean="0">
              <a:latin typeface="Constantia"/>
              <a:ea typeface="Constantia"/>
              <a:cs typeface="Times New Roman"/>
            </a:endParaRPr>
          </a:p>
          <a:p>
            <a:endParaRPr lang="en-GB" dirty="0"/>
          </a:p>
        </p:txBody>
      </p:sp>
      <p:pic>
        <p:nvPicPr>
          <p:cNvPr id="7" name="Picture 5" descr="C:\Users\JoyGraham\Desktop\NASS logo - his res with strap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3349"/>
            <a:ext cx="1358293" cy="59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35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768351" cy="792088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UPDATE ON HEALTH AND SAFETY ISSUES</a:t>
            </a:r>
            <a:b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GB" sz="3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689" y="1667941"/>
            <a:ext cx="8229600" cy="413732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ISO</a:t>
            </a:r>
            <a:r>
              <a:rPr lang="en-GB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14001</a:t>
            </a:r>
            <a:r>
              <a:rPr lang="en-GB" dirty="0" smtClean="0"/>
              <a:t> </a:t>
            </a:r>
            <a:r>
              <a:rPr lang="en-GB" dirty="0" smtClean="0"/>
              <a:t>REVISION</a:t>
            </a:r>
          </a:p>
          <a:p>
            <a:pPr>
              <a:lnSpc>
                <a:spcPct val="120000"/>
              </a:lnSpc>
            </a:pP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ISO</a:t>
            </a:r>
            <a:r>
              <a:rPr lang="en-GB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45001</a:t>
            </a:r>
            <a:r>
              <a:rPr lang="en-GB" dirty="0" smtClean="0"/>
              <a:t> DRAFT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dirty="0" smtClean="0"/>
              <a:t>CONTROL OF ELECTROMAGNETIC FIELDS AT WORK </a:t>
            </a:r>
            <a:r>
              <a:rPr lang="en-GB" b="1" dirty="0" smtClean="0">
                <a:solidFill>
                  <a:srgbClr val="FF0000"/>
                </a:solidFill>
              </a:rPr>
              <a:t>(</a:t>
            </a:r>
            <a:r>
              <a:rPr lang="en-GB" b="1" dirty="0" err="1" smtClean="0">
                <a:solidFill>
                  <a:srgbClr val="FF0000"/>
                </a:solidFill>
              </a:rPr>
              <a:t>EMF</a:t>
            </a:r>
            <a:r>
              <a:rPr lang="en-GB" b="1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dirty="0" smtClean="0"/>
              <a:t>GB HSE’S 5 YEAR </a:t>
            </a:r>
            <a:r>
              <a:rPr lang="en-GB" b="1" dirty="0" smtClean="0">
                <a:solidFill>
                  <a:srgbClr val="FF0000"/>
                </a:solidFill>
              </a:rPr>
              <a:t>THEMES </a:t>
            </a:r>
            <a:r>
              <a:rPr lang="en-GB" dirty="0" smtClean="0"/>
              <a:t>(2016-2020)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5" descr="C:\Users\JoyGraham\Desktop\NASS logo - his res with strap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578" y="188640"/>
            <a:ext cx="1358293" cy="59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25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768351" cy="792088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ISO 14001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REVISION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GB" sz="3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840359" cy="475252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b="1" dirty="0" smtClean="0"/>
              <a:t>KEY CHANGES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dirty="0" smtClean="0"/>
              <a:t>GREATER FOCUS ON </a:t>
            </a:r>
            <a:r>
              <a:rPr lang="en-GB" b="1" dirty="0" smtClean="0">
                <a:solidFill>
                  <a:srgbClr val="FF0000"/>
                </a:solidFill>
              </a:rPr>
              <a:t>LEADERSHIP</a:t>
            </a:r>
            <a:endParaRPr lang="en-GB" b="1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dirty="0" smtClean="0"/>
              <a:t>INCREASED EMPHASIS ON </a:t>
            </a:r>
            <a:r>
              <a:rPr lang="en-GB" b="1" dirty="0" smtClean="0">
                <a:solidFill>
                  <a:srgbClr val="FF0000"/>
                </a:solidFill>
              </a:rPr>
              <a:t>ENVIRONMENTAL ISSUES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dirty="0" smtClean="0"/>
              <a:t>		- SUSTAINABILITY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/>
              <a:t>	</a:t>
            </a:r>
            <a:r>
              <a:rPr lang="en-GB" dirty="0" smtClean="0"/>
              <a:t>	- LIFECYCLE/RECYCLING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/>
              <a:t>	</a:t>
            </a:r>
            <a:r>
              <a:rPr lang="en-GB" dirty="0" smtClean="0"/>
              <a:t>	- CLIMATE CHANGE	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5" descr="C:\Users\JoyGraham\Desktop\NASS logo - his res with strap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578" y="188640"/>
            <a:ext cx="1358293" cy="59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44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768351" cy="792088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ISO 45001 DRAFT</a:t>
            </a:r>
            <a:b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GB" sz="3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696343" cy="504056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900" b="1" dirty="0" smtClean="0"/>
              <a:t>INTERNATIONAL STANDARD FOR HEALTH AND SAFETY</a:t>
            </a:r>
          </a:p>
          <a:p>
            <a:pPr marL="0" indent="0">
              <a:lnSpc>
                <a:spcPct val="120000"/>
              </a:lnSpc>
              <a:buNone/>
            </a:pPr>
            <a:endParaRPr lang="en-GB" sz="2600" dirty="0" smtClean="0"/>
          </a:p>
          <a:p>
            <a:pPr>
              <a:lnSpc>
                <a:spcPct val="120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UNIFORM APPRAISAL </a:t>
            </a:r>
            <a:r>
              <a:rPr lang="en-GB" dirty="0" smtClean="0"/>
              <a:t>–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 smtClean="0"/>
              <a:t>	- LOCAL, NATIONAL, REGIONAL AND GLOBAL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/>
              <a:t>	</a:t>
            </a:r>
            <a:r>
              <a:rPr lang="en-GB" dirty="0" smtClean="0"/>
              <a:t>- DEVELOPED AND DEVELOPING COUNTRIES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MINIMISE RISK TO ALL PARTIES</a:t>
            </a:r>
            <a:r>
              <a:rPr lang="en-GB" dirty="0" smtClean="0"/>
              <a:t>, INCLUDING SUPPLY CHAIN</a:t>
            </a:r>
          </a:p>
          <a:p>
            <a:pPr>
              <a:lnSpc>
                <a:spcPct val="120000"/>
              </a:lnSpc>
            </a:pP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INTEGRATE</a:t>
            </a:r>
            <a:r>
              <a:rPr lang="en-GB" dirty="0" smtClean="0"/>
              <a:t> WITH BUSINESS MANAGEMENT SYSTEMS</a:t>
            </a:r>
          </a:p>
          <a:p>
            <a:pPr>
              <a:lnSpc>
                <a:spcPct val="120000"/>
              </a:lnSpc>
            </a:pP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PROVIDE AN “UMBRELLA” </a:t>
            </a:r>
            <a:r>
              <a:rPr lang="en-GB" dirty="0" smtClean="0"/>
              <a:t>FOR STRATEGIC MANAGEMENT AND INCORPORATE ISO 9001, ISO 14001 AND </a:t>
            </a:r>
            <a:r>
              <a:rPr lang="en-GB" dirty="0" err="1" smtClean="0"/>
              <a:t>OHSAS</a:t>
            </a:r>
            <a:r>
              <a:rPr lang="en-GB" dirty="0" smtClean="0"/>
              <a:t> 18001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5" descr="C:\Users\JoyGraham\Desktop\NASS logo - his res with strap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578" y="188640"/>
            <a:ext cx="1358293" cy="59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13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768351" cy="792088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ISO 45001 DRAFT</a:t>
            </a:r>
            <a:b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GB" sz="3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696343" cy="532859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900" b="1" dirty="0" smtClean="0"/>
              <a:t>DELIVERABLES</a:t>
            </a:r>
          </a:p>
          <a:p>
            <a:pPr marL="0" indent="0">
              <a:lnSpc>
                <a:spcPct val="120000"/>
              </a:lnSpc>
              <a:buNone/>
            </a:pPr>
            <a:endParaRPr lang="en-GB" sz="2600" dirty="0" smtClean="0"/>
          </a:p>
          <a:p>
            <a:pPr>
              <a:lnSpc>
                <a:spcPct val="120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COMMON</a:t>
            </a:r>
            <a:r>
              <a:rPr lang="en-GB" dirty="0" smtClean="0"/>
              <a:t> TRENDS AND </a:t>
            </a:r>
            <a:r>
              <a:rPr lang="en-GB" b="1" dirty="0" smtClean="0">
                <a:solidFill>
                  <a:srgbClr val="FF0000"/>
                </a:solidFill>
              </a:rPr>
              <a:t>DEFINITIONS</a:t>
            </a:r>
            <a:r>
              <a:rPr lang="en-GB" dirty="0" smtClean="0"/>
              <a:t> WILL </a:t>
            </a:r>
            <a:r>
              <a:rPr lang="en-GB" b="1" dirty="0" smtClean="0">
                <a:solidFill>
                  <a:srgbClr val="FF0000"/>
                </a:solidFill>
              </a:rPr>
              <a:t>SIMPLIFY</a:t>
            </a:r>
            <a:r>
              <a:rPr lang="en-GB" dirty="0" smtClean="0"/>
              <a:t> THE PROCESS</a:t>
            </a:r>
          </a:p>
          <a:p>
            <a:pPr marL="0" indent="0">
              <a:lnSpc>
                <a:spcPct val="120000"/>
              </a:lnSpc>
              <a:buNone/>
            </a:pPr>
            <a:endParaRPr lang="en-GB" sz="17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GB" dirty="0" smtClean="0"/>
              <a:t>	</a:t>
            </a:r>
          </a:p>
          <a:p>
            <a:pPr>
              <a:lnSpc>
                <a:spcPct val="120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REDUCED BUREAUCRACY </a:t>
            </a:r>
            <a:r>
              <a:rPr lang="en-GB" dirty="0" smtClean="0"/>
              <a:t>SHOULD PREVAIL!</a:t>
            </a:r>
          </a:p>
          <a:p>
            <a:pPr>
              <a:lnSpc>
                <a:spcPct val="120000"/>
              </a:lnSpc>
            </a:pPr>
            <a:endParaRPr lang="en-GB" sz="2000" dirty="0" smtClean="0"/>
          </a:p>
          <a:p>
            <a:pPr>
              <a:lnSpc>
                <a:spcPct val="120000"/>
              </a:lnSpc>
            </a:pP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dirty="0" smtClean="0"/>
              <a:t>BETTER </a:t>
            </a:r>
            <a:r>
              <a:rPr lang="en-GB" b="1" dirty="0" smtClean="0">
                <a:solidFill>
                  <a:srgbClr val="FF0000"/>
                </a:solidFill>
              </a:rPr>
              <a:t>IMPLEMENTATION, INTEGRATION </a:t>
            </a:r>
            <a:r>
              <a:rPr lang="en-GB" dirty="0" smtClean="0"/>
              <a:t>AND</a:t>
            </a:r>
            <a:r>
              <a:rPr lang="en-GB" b="1" dirty="0" smtClean="0">
                <a:solidFill>
                  <a:srgbClr val="FF0000"/>
                </a:solidFill>
              </a:rPr>
              <a:t> MAINTENANCE </a:t>
            </a:r>
            <a:r>
              <a:rPr lang="en-GB" dirty="0" smtClean="0"/>
              <a:t>OF </a:t>
            </a:r>
            <a:r>
              <a:rPr lang="en-GB" u="sng" dirty="0" smtClean="0"/>
              <a:t>ONE</a:t>
            </a:r>
            <a:r>
              <a:rPr lang="en-GB" dirty="0" smtClean="0"/>
              <a:t> STANDARD</a:t>
            </a:r>
          </a:p>
          <a:p>
            <a:pPr>
              <a:lnSpc>
                <a:spcPct val="120000"/>
              </a:lnSpc>
            </a:pPr>
            <a:endParaRPr lang="en-GB" sz="2300" dirty="0" smtClean="0"/>
          </a:p>
          <a:p>
            <a:pPr>
              <a:lnSpc>
                <a:spcPct val="120000"/>
              </a:lnSpc>
            </a:pP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ROBUST MANAGEMENT SYSTEMS </a:t>
            </a:r>
            <a:r>
              <a:rPr lang="en-GB" dirty="0" smtClean="0"/>
              <a:t>IN PLACE WHICH INCORPORATES HEALTH AND SAFETY 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5" descr="C:\Users\JoyGraham\Desktop\NASS logo - his res with strap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578" y="188640"/>
            <a:ext cx="1358293" cy="59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92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98066"/>
            <a:ext cx="8768351" cy="792088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ELECTROMAGNETIC FIELDS AT WORK</a:t>
            </a:r>
            <a:b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GB" sz="3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29408"/>
            <a:ext cx="8696343" cy="532859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2400" dirty="0" smtClean="0"/>
              <a:t>THE DIRECTIVE AIMS TO </a:t>
            </a:r>
            <a:r>
              <a:rPr lang="en-GB" sz="2400" b="1" dirty="0" smtClean="0">
                <a:solidFill>
                  <a:srgbClr val="FF0000"/>
                </a:solidFill>
              </a:rPr>
              <a:t>PROTECT WORKERS </a:t>
            </a:r>
            <a:r>
              <a:rPr lang="en-GB" sz="2400" dirty="0" smtClean="0"/>
              <a:t>FROM ADVERSE HEALTH EFFECTS ARISING FROM EXPOSURE TO </a:t>
            </a:r>
            <a:r>
              <a:rPr lang="en-GB" sz="2400" dirty="0" err="1" smtClean="0"/>
              <a:t>EMF’S</a:t>
            </a:r>
            <a:endParaRPr lang="en-GB" sz="2400" dirty="0" smtClean="0"/>
          </a:p>
          <a:p>
            <a:pPr>
              <a:lnSpc>
                <a:spcPct val="120000"/>
              </a:lnSpc>
            </a:pPr>
            <a:endParaRPr lang="en-GB" sz="1600" dirty="0" smtClean="0"/>
          </a:p>
          <a:p>
            <a:pPr>
              <a:lnSpc>
                <a:spcPct val="120000"/>
              </a:lnSpc>
            </a:pPr>
            <a:r>
              <a:rPr lang="en-GB" sz="2400" dirty="0" smtClean="0"/>
              <a:t>FREQUENCY RANGE </a:t>
            </a:r>
            <a:r>
              <a:rPr lang="en-GB" sz="2400" b="1" dirty="0" smtClean="0"/>
              <a:t>0HZ – 300GHZ</a:t>
            </a:r>
          </a:p>
          <a:p>
            <a:pPr marL="0" indent="0">
              <a:lnSpc>
                <a:spcPct val="120000"/>
              </a:lnSpc>
              <a:buNone/>
            </a:pPr>
            <a:endParaRPr lang="en-GB" sz="1800" dirty="0" smtClean="0"/>
          </a:p>
          <a:p>
            <a:pPr>
              <a:lnSpc>
                <a:spcPct val="120000"/>
              </a:lnSpc>
            </a:pPr>
            <a:r>
              <a:rPr lang="en-GB" sz="2400" b="1" dirty="0" smtClean="0"/>
              <a:t>JANUARY 1</a:t>
            </a:r>
            <a:r>
              <a:rPr lang="en-GB" sz="2400" b="1" baseline="30000" dirty="0" smtClean="0"/>
              <a:t>ST</a:t>
            </a:r>
            <a:r>
              <a:rPr lang="en-GB" sz="2400" b="1" dirty="0" smtClean="0"/>
              <a:t> 2016 - </a:t>
            </a:r>
            <a:r>
              <a:rPr lang="en-GB" sz="2400" dirty="0" smtClean="0"/>
              <a:t>EUROPEAN COMMISSION PUBLISHED THE PRACTICAL GUIDE TO THE </a:t>
            </a:r>
            <a:r>
              <a:rPr lang="en-GB" sz="2400" dirty="0" err="1" smtClean="0"/>
              <a:t>EMF</a:t>
            </a:r>
            <a:r>
              <a:rPr lang="en-GB" sz="2400" dirty="0" smtClean="0"/>
              <a:t> DIRECTIVE 2013/35/EU</a:t>
            </a:r>
          </a:p>
          <a:p>
            <a:pPr marL="0" indent="0">
              <a:lnSpc>
                <a:spcPct val="120000"/>
              </a:lnSpc>
              <a:buNone/>
            </a:pPr>
            <a:endParaRPr lang="en-GB" sz="1800" dirty="0" smtClean="0"/>
          </a:p>
          <a:p>
            <a:pPr>
              <a:lnSpc>
                <a:spcPct val="120000"/>
              </a:lnSpc>
            </a:pPr>
            <a:r>
              <a:rPr lang="en-GB" sz="2400" dirty="0" smtClean="0"/>
              <a:t>ANY NON COMPLIANCE AFTER </a:t>
            </a:r>
            <a:r>
              <a:rPr lang="en-GB" sz="2400" b="1" dirty="0" smtClean="0">
                <a:solidFill>
                  <a:srgbClr val="FF0000"/>
                </a:solidFill>
              </a:rPr>
              <a:t>JULY 1</a:t>
            </a:r>
            <a:r>
              <a:rPr lang="en-GB" sz="2400" b="1" baseline="30000" dirty="0" smtClean="0">
                <a:solidFill>
                  <a:srgbClr val="FF0000"/>
                </a:solidFill>
              </a:rPr>
              <a:t>ST</a:t>
            </a:r>
            <a:r>
              <a:rPr lang="en-GB" sz="2400" b="1" dirty="0" smtClean="0">
                <a:solidFill>
                  <a:srgbClr val="FF0000"/>
                </a:solidFill>
              </a:rPr>
              <a:t> 2016 </a:t>
            </a:r>
            <a:r>
              <a:rPr lang="en-GB" sz="2400" dirty="0" smtClean="0"/>
              <a:t>COULD LEAD TO ENFORCEMENT ACTION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5" descr="C:\Users\JoyGraham\Desktop\NASS logo - his res with strap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578" y="188640"/>
            <a:ext cx="1358293" cy="59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64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673" y="460713"/>
            <a:ext cx="8768351" cy="792088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GB HSE 5 YEAR THEMES (2016-20)</a:t>
            </a:r>
            <a:b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GB" sz="3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696343" cy="504056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en-GB" sz="6000" b="1" dirty="0" smtClean="0"/>
              <a:t>PROMOTING </a:t>
            </a:r>
            <a:r>
              <a:rPr lang="en-GB" sz="6000" b="1" dirty="0" smtClean="0">
                <a:solidFill>
                  <a:srgbClr val="FF0000"/>
                </a:solidFill>
              </a:rPr>
              <a:t>BROADER OWNERSHIP </a:t>
            </a:r>
            <a:r>
              <a:rPr lang="en-GB" sz="6000" b="1" dirty="0" smtClean="0"/>
              <a:t>OF WORKPLACE HEALTH AND SAFETY</a:t>
            </a:r>
          </a:p>
          <a:p>
            <a:pPr>
              <a:lnSpc>
                <a:spcPct val="120000"/>
              </a:lnSpc>
            </a:pPr>
            <a:endParaRPr lang="en-GB" sz="8600" b="1" dirty="0" smtClean="0"/>
          </a:p>
          <a:p>
            <a:pPr>
              <a:lnSpc>
                <a:spcPct val="120000"/>
              </a:lnSpc>
            </a:pPr>
            <a:r>
              <a:rPr lang="en-GB" sz="6000" b="1" dirty="0" smtClean="0"/>
              <a:t>HIGHLIGHTING AND TACKLING THE BURDEN OF </a:t>
            </a:r>
            <a:r>
              <a:rPr lang="en-GB" sz="6000" b="1" dirty="0" smtClean="0">
                <a:solidFill>
                  <a:srgbClr val="FF0000"/>
                </a:solidFill>
              </a:rPr>
              <a:t>WORK RELATED ILL HEALTH</a:t>
            </a:r>
          </a:p>
          <a:p>
            <a:pPr>
              <a:lnSpc>
                <a:spcPct val="120000"/>
              </a:lnSpc>
            </a:pPr>
            <a:endParaRPr lang="en-GB" sz="8600" b="1" dirty="0" smtClean="0"/>
          </a:p>
          <a:p>
            <a:pPr>
              <a:lnSpc>
                <a:spcPct val="120000"/>
              </a:lnSpc>
            </a:pPr>
            <a:r>
              <a:rPr lang="en-GB" sz="6000" b="1" dirty="0" smtClean="0">
                <a:solidFill>
                  <a:srgbClr val="FF0000"/>
                </a:solidFill>
              </a:rPr>
              <a:t>ENABLING PRODUCTIVITY</a:t>
            </a:r>
            <a:r>
              <a:rPr lang="en-GB" sz="6000" b="1" dirty="0" smtClean="0"/>
              <a:t> THROUGH PROPORTIONATE RISK MANAGEMENT </a:t>
            </a:r>
          </a:p>
          <a:p>
            <a:pPr>
              <a:lnSpc>
                <a:spcPct val="120000"/>
              </a:lnSpc>
            </a:pPr>
            <a:endParaRPr lang="en-GB" sz="8600" b="1" dirty="0" smtClean="0"/>
          </a:p>
          <a:p>
            <a:pPr>
              <a:lnSpc>
                <a:spcPct val="120000"/>
              </a:lnSpc>
            </a:pPr>
            <a:r>
              <a:rPr lang="en-GB" sz="6000" b="1" dirty="0" smtClean="0"/>
              <a:t>SUPPORTING </a:t>
            </a:r>
            <a:r>
              <a:rPr lang="en-GB" sz="6000" b="1" dirty="0" smtClean="0">
                <a:solidFill>
                  <a:srgbClr val="FF0000"/>
                </a:solidFill>
              </a:rPr>
              <a:t>SMALL BUSINESSES</a:t>
            </a:r>
          </a:p>
          <a:p>
            <a:pPr>
              <a:lnSpc>
                <a:spcPct val="120000"/>
              </a:lnSpc>
            </a:pPr>
            <a:endParaRPr lang="en-GB" sz="8600" b="1" dirty="0" smtClean="0"/>
          </a:p>
          <a:p>
            <a:pPr>
              <a:lnSpc>
                <a:spcPct val="120000"/>
              </a:lnSpc>
            </a:pPr>
            <a:r>
              <a:rPr lang="en-GB" sz="6000" b="1" dirty="0" smtClean="0"/>
              <a:t>ANTICIPATING AND TACKLING </a:t>
            </a:r>
            <a:r>
              <a:rPr lang="en-GB" sz="6000" b="1" dirty="0" smtClean="0">
                <a:solidFill>
                  <a:srgbClr val="FF0000"/>
                </a:solidFill>
              </a:rPr>
              <a:t>TECHNOLOGY</a:t>
            </a:r>
            <a:r>
              <a:rPr lang="en-GB" sz="6000" b="1" dirty="0" smtClean="0"/>
              <a:t> AND METHODS OF WORKING</a:t>
            </a:r>
          </a:p>
          <a:p>
            <a:pPr>
              <a:lnSpc>
                <a:spcPct val="120000"/>
              </a:lnSpc>
            </a:pPr>
            <a:endParaRPr lang="en-GB" sz="8600" b="1" dirty="0" smtClean="0"/>
          </a:p>
          <a:p>
            <a:pPr>
              <a:lnSpc>
                <a:spcPct val="120000"/>
              </a:lnSpc>
            </a:pPr>
            <a:r>
              <a:rPr lang="en-GB" sz="6000" b="1" dirty="0" smtClean="0">
                <a:solidFill>
                  <a:srgbClr val="FF0000"/>
                </a:solidFill>
              </a:rPr>
              <a:t>SHARING THE BENEFITS </a:t>
            </a:r>
            <a:r>
              <a:rPr lang="en-GB" sz="6000" b="1" dirty="0" smtClean="0"/>
              <a:t>OF GREAT BRITAIN'S APPROACH</a:t>
            </a:r>
          </a:p>
        </p:txBody>
      </p:sp>
      <p:pic>
        <p:nvPicPr>
          <p:cNvPr id="4" name="Picture 5" descr="C:\Users\JoyGraham\Desktop\NASS logo - his res with strap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578" y="188640"/>
            <a:ext cx="1358293" cy="59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91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193" y="173496"/>
            <a:ext cx="8229600" cy="1431032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/>
            </a:r>
            <a:br>
              <a:rPr lang="en-GB" dirty="0" smtClean="0"/>
            </a:br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</a:rPr>
              <a:t>HOW DO YOU MEASURE </a:t>
            </a:r>
            <a:br>
              <a:rPr lang="en-GB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</a:rPr>
              <a:t>HEALTH AND SAFETY PERFORMANCE?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28800"/>
            <a:ext cx="7715200" cy="3921299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b="1" dirty="0" smtClean="0"/>
              <a:t>ACCIDENT FREQUENCY RATIO</a:t>
            </a:r>
          </a:p>
          <a:p>
            <a:pPr>
              <a:lnSpc>
                <a:spcPct val="200000"/>
              </a:lnSpc>
            </a:pPr>
            <a:r>
              <a:rPr lang="en-GB" b="1" dirty="0" smtClean="0"/>
              <a:t>NUMBER OF INCIDENTS</a:t>
            </a:r>
          </a:p>
          <a:p>
            <a:pPr>
              <a:lnSpc>
                <a:spcPct val="200000"/>
              </a:lnSpc>
            </a:pPr>
            <a:r>
              <a:rPr lang="en-GB" b="1" dirty="0" smtClean="0"/>
              <a:t>OTHER METRICS</a:t>
            </a:r>
          </a:p>
          <a:p>
            <a:pPr>
              <a:lnSpc>
                <a:spcPct val="200000"/>
              </a:lnSpc>
            </a:pPr>
            <a:endParaRPr lang="en-GB" dirty="0"/>
          </a:p>
        </p:txBody>
      </p:sp>
      <p:pic>
        <p:nvPicPr>
          <p:cNvPr id="7" name="Picture 5" descr="C:\Users\JoyGraham\Desktop\NASS logo - his res with strap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3349"/>
            <a:ext cx="1358293" cy="59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56" y="5103319"/>
            <a:ext cx="7877175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67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REFERENCE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</a:rPr>
              <a:t>THIS PRESENTATION AND DETAILED GUIDELINES ON BEHAVIOURAL SAFETY AND NEAR MISS REPORTING CAN BE FOUND ON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THE NASS WEBSITE </a:t>
            </a:r>
            <a:r>
              <a:rPr lang="en-GB" sz="2400" dirty="0" smtClean="0">
                <a:hlinkClick r:id="rId2"/>
              </a:rPr>
              <a:t>WWW.NASS.ORG.UK/HEALTHANDSAFETY</a:t>
            </a:r>
            <a:r>
              <a:rPr lang="en-GB" sz="2400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OR THE EUROMETAL WEBSITE</a:t>
            </a:r>
          </a:p>
          <a:p>
            <a:pPr marL="0" indent="0">
              <a:buNone/>
            </a:pPr>
            <a:r>
              <a:rPr lang="en-GB" sz="2400" dirty="0" smtClean="0">
                <a:hlinkClick r:id="rId3"/>
              </a:rPr>
              <a:t>WWW.EUROMETAL.NET/INDEX.PHP/HEALTH-AND-SAFETY</a:t>
            </a:r>
            <a:r>
              <a:rPr lang="en-GB" sz="2400" dirty="0" smtClean="0"/>
              <a:t> </a:t>
            </a:r>
          </a:p>
          <a:p>
            <a:pPr marL="0" indent="0">
              <a:buNone/>
            </a:pPr>
            <a:endParaRPr lang="en-GB" dirty="0" smtClean="0">
              <a:hlinkClick r:id="rId4"/>
            </a:endParaRPr>
          </a:p>
          <a:p>
            <a:pPr marL="0" indent="0">
              <a:buNone/>
            </a:pPr>
            <a:endParaRPr lang="en-GB" dirty="0">
              <a:hlinkClick r:id="rId4"/>
            </a:endParaRPr>
          </a:p>
          <a:p>
            <a:pPr marL="0" indent="0">
              <a:buNone/>
            </a:pPr>
            <a:endParaRPr lang="en-GB" dirty="0" smtClean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347750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PETER CORFIELD – DIRECTOR GENERAL</a:t>
            </a:r>
          </a:p>
          <a:p>
            <a:pPr marL="0" indent="0" algn="ctr">
              <a:buNone/>
            </a:pPr>
            <a:endParaRPr lang="en-GB" sz="4500" dirty="0" smtClean="0"/>
          </a:p>
          <a:p>
            <a:pPr marL="0" indent="0" algn="ctr">
              <a:buNone/>
            </a:pPr>
            <a:r>
              <a:rPr lang="en-GB" sz="1700" u="sng" dirty="0" smtClean="0">
                <a:hlinkClick r:id="rId3"/>
              </a:rPr>
              <a:t>WPCORFIELD@BTINTERNET.COM</a:t>
            </a:r>
            <a:r>
              <a:rPr lang="en-GB" sz="1700" b="1" dirty="0" smtClean="0"/>
              <a:t> </a:t>
            </a:r>
            <a:endParaRPr lang="en-GB" sz="1700" dirty="0" smtClean="0"/>
          </a:p>
          <a:p>
            <a:pPr marL="0" indent="0" algn="ctr">
              <a:buNone/>
            </a:pPr>
            <a:r>
              <a:rPr lang="en-GB" sz="1600" i="1" dirty="0" smtClean="0">
                <a:solidFill>
                  <a:schemeClr val="accent1">
                    <a:lumMod val="50000"/>
                  </a:schemeClr>
                </a:solidFill>
              </a:rPr>
              <a:t>THE NATIONAL ASSOCIATION OF STEEL SERVICE CENTRES</a:t>
            </a:r>
            <a:endParaRPr lang="en-GB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1600" i="1" dirty="0" smtClean="0">
                <a:solidFill>
                  <a:schemeClr val="accent1">
                    <a:lumMod val="50000"/>
                  </a:schemeClr>
                </a:solidFill>
              </a:rPr>
              <a:t>190 CORPORATION STREET</a:t>
            </a:r>
            <a:endParaRPr lang="en-GB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1600" i="1" dirty="0" smtClean="0">
                <a:solidFill>
                  <a:schemeClr val="accent1">
                    <a:lumMod val="50000"/>
                  </a:schemeClr>
                </a:solidFill>
              </a:rPr>
              <a:t>BIRMINGHAM</a:t>
            </a:r>
            <a:endParaRPr lang="en-GB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1600" i="1" dirty="0" smtClean="0">
                <a:solidFill>
                  <a:schemeClr val="accent1">
                    <a:lumMod val="50000"/>
                  </a:schemeClr>
                </a:solidFill>
              </a:rPr>
              <a:t>B4 6QD</a:t>
            </a:r>
            <a:endParaRPr lang="en-GB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1600" i="1" dirty="0" smtClean="0">
                <a:solidFill>
                  <a:schemeClr val="accent1">
                    <a:lumMod val="50000"/>
                  </a:schemeClr>
                </a:solidFill>
              </a:rPr>
              <a:t>TEL: 0121 200 22 88</a:t>
            </a:r>
            <a:endParaRPr lang="en-GB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1600" i="1" dirty="0" smtClean="0">
                <a:solidFill>
                  <a:schemeClr val="accent1">
                    <a:lumMod val="50000"/>
                  </a:schemeClr>
                </a:solidFill>
              </a:rPr>
              <a:t>FAX: 0121 236 7444</a:t>
            </a:r>
            <a:endParaRPr lang="en-GB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1600" i="1" u="sng" dirty="0" smtClean="0">
                <a:hlinkClick r:id="rId4"/>
              </a:rPr>
              <a:t>WWW.NASS.ORG.UK</a:t>
            </a:r>
            <a:endParaRPr lang="en-GB" sz="1600" dirty="0" smtClean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1029" name="Picture 5" descr="C:\Users\JoyGraham\Desktop\NASS logo - his res with straplin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764704"/>
            <a:ext cx="2716585" cy="118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31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13818"/>
            <a:ext cx="8496944" cy="55955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000" b="1" dirty="0" smtClean="0">
                <a:solidFill>
                  <a:schemeClr val="accent1">
                    <a:lumMod val="75000"/>
                  </a:schemeClr>
                </a:solidFill>
              </a:rPr>
              <a:t>ENHANCING BEST PRACTICE IN HEALTH AND SAFETY</a:t>
            </a:r>
          </a:p>
          <a:p>
            <a:pPr marL="0" indent="0">
              <a:buNone/>
            </a:pPr>
            <a:endParaRPr lang="en-GB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60000"/>
              </a:lnSpc>
            </a:pPr>
            <a:r>
              <a:rPr lang="en-GB" sz="2400" b="1" dirty="0" smtClean="0">
                <a:solidFill>
                  <a:srgbClr val="FF0000"/>
                </a:solidFill>
              </a:rPr>
              <a:t>ASSUME THE BASICS </a:t>
            </a:r>
            <a:r>
              <a:rPr lang="en-GB" sz="2400" dirty="0" smtClean="0"/>
              <a:t>ARE IN PLACE</a:t>
            </a:r>
          </a:p>
          <a:p>
            <a:pPr>
              <a:lnSpc>
                <a:spcPct val="160000"/>
              </a:lnSpc>
            </a:pPr>
            <a:r>
              <a:rPr lang="en-GB" sz="2400" dirty="0" smtClean="0"/>
              <a:t>TO CONTINUOUSLY IMPROVE AND MAINTAIN MOMENTUM REQUIRES </a:t>
            </a:r>
            <a:r>
              <a:rPr lang="en-GB" sz="2400" b="1" dirty="0" smtClean="0">
                <a:solidFill>
                  <a:srgbClr val="FF0000"/>
                </a:solidFill>
              </a:rPr>
              <a:t>FOCUS</a:t>
            </a:r>
          </a:p>
          <a:p>
            <a:pPr marL="0" indent="0">
              <a:lnSpc>
                <a:spcPct val="160000"/>
              </a:lnSpc>
              <a:buNone/>
            </a:pPr>
            <a:endParaRPr lang="en-GB" sz="2400" b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GB" sz="2400" dirty="0" smtClean="0"/>
              <a:t>BUSINESSES SHOULD THEREFORE CONSIDER AND EMBRACE</a:t>
            </a:r>
          </a:p>
          <a:p>
            <a:pPr marL="0" indent="0">
              <a:lnSpc>
                <a:spcPct val="160000"/>
              </a:lnSpc>
              <a:buNone/>
            </a:pPr>
            <a:endParaRPr lang="en-GB" sz="1500" b="1" dirty="0" smtClean="0"/>
          </a:p>
          <a:p>
            <a:pPr lvl="2"/>
            <a:r>
              <a:rPr lang="en-GB" b="1" dirty="0" smtClean="0"/>
              <a:t>BEHAVIOURAL SAFETY </a:t>
            </a:r>
          </a:p>
          <a:p>
            <a:pPr marL="400050" lvl="1" indent="0">
              <a:buNone/>
            </a:pPr>
            <a:endParaRPr lang="en-GB" sz="1600" b="1" dirty="0" smtClean="0"/>
          </a:p>
          <a:p>
            <a:pPr lvl="2"/>
            <a:r>
              <a:rPr lang="en-GB" b="1" dirty="0" smtClean="0"/>
              <a:t>NEAR MISS REPORTING </a:t>
            </a:r>
            <a:endParaRPr lang="en-GB" b="1" dirty="0"/>
          </a:p>
        </p:txBody>
      </p:sp>
      <p:pic>
        <p:nvPicPr>
          <p:cNvPr id="4" name="Picture 5" descr="C:\Users\JoyGraham\Desktop\NASS logo - his res with strap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4624"/>
            <a:ext cx="1358293" cy="59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29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BEHAVIOURAL SAFETY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A NATURAL PROGRESSION TO REDUCE AND ELIMINATE ACCIDENTS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5" descr="C:\Users\JoyGraham\Desktop\NASS logo - his res with strap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12776"/>
            <a:ext cx="215015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74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312" y="1484784"/>
            <a:ext cx="8497167" cy="4421087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80% OF ACCIDENTS ARE CAUSED BY UNSAFE BEHAVIOUR</a:t>
            </a:r>
          </a:p>
          <a:p>
            <a:endParaRPr lang="en-GB" sz="2400" dirty="0" smtClean="0"/>
          </a:p>
          <a:p>
            <a:r>
              <a:rPr lang="en-GB" sz="2400" dirty="0" smtClean="0"/>
              <a:t>ACCIDENTS RESULT FROM INTERACTION OF UNSAFE BEHAVIOUR WITH “HAZARDS”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THE PRESENCE OF SAFETY SYSTEMS, RISK CONTROLS AND PROCEDURE MONITORING REDUCE ACCIDENTS </a:t>
            </a:r>
          </a:p>
          <a:p>
            <a:endParaRPr lang="en-GB" sz="2400" dirty="0" smtClean="0"/>
          </a:p>
          <a:p>
            <a:pPr marL="0" indent="0">
              <a:buNone/>
            </a:pPr>
            <a:r>
              <a:rPr lang="en-GB" sz="2400" b="1" dirty="0" smtClean="0"/>
              <a:t>      BUT EVENTUALLY </a:t>
            </a:r>
            <a:r>
              <a:rPr lang="en-GB" sz="2400" b="1" dirty="0" smtClean="0">
                <a:solidFill>
                  <a:srgbClr val="FF0000"/>
                </a:solidFill>
              </a:rPr>
              <a:t>“PLATEAU” </a:t>
            </a:r>
            <a:r>
              <a:rPr lang="en-GB" sz="2400" b="1" dirty="0" smtClean="0"/>
              <a:t>AND </a:t>
            </a:r>
            <a:r>
              <a:rPr lang="en-GB" sz="2400" b="1" dirty="0" smtClean="0">
                <a:solidFill>
                  <a:srgbClr val="FF0000"/>
                </a:solidFill>
              </a:rPr>
              <a:t>STAGNATE</a:t>
            </a:r>
          </a:p>
          <a:p>
            <a:endParaRPr lang="en-GB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25421" y="210479"/>
            <a:ext cx="8229600" cy="914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</a:rPr>
              <a:t>WHAT IS BEHAVIOURAL SAFETY?</a:t>
            </a:r>
            <a:endParaRPr lang="en-GB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 descr="C:\Users\JoyGraham\Desktop\NASS logo - his res with strap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3349"/>
            <a:ext cx="1358293" cy="59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44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91264" cy="4281339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3000" dirty="0" smtClean="0"/>
              <a:t>IT FOCUSES ON </a:t>
            </a:r>
            <a:r>
              <a:rPr lang="en-US" sz="3000" b="1" dirty="0" smtClean="0">
                <a:solidFill>
                  <a:srgbClr val="FF0000"/>
                </a:solidFill>
              </a:rPr>
              <a:t>AT-RISK BEHAVIORS </a:t>
            </a:r>
            <a:r>
              <a:rPr lang="en-US" sz="3000" dirty="0" smtClean="0"/>
              <a:t>THAT CAN LEAD TO INJURY</a:t>
            </a:r>
          </a:p>
          <a:p>
            <a:pPr marL="0" lvl="0" indent="0">
              <a:lnSpc>
                <a:spcPct val="150000"/>
              </a:lnSpc>
              <a:buNone/>
              <a:defRPr/>
            </a:pPr>
            <a:endParaRPr lang="en-US" sz="2600" dirty="0" smtClean="0"/>
          </a:p>
          <a:p>
            <a:pPr lvl="3">
              <a:lnSpc>
                <a:spcPct val="150000"/>
              </a:lnSpc>
              <a:defRPr/>
            </a:pPr>
            <a:endParaRPr lang="en-US" sz="500" dirty="0" smtClean="0"/>
          </a:p>
          <a:p>
            <a:pPr lvl="0">
              <a:lnSpc>
                <a:spcPct val="160000"/>
              </a:lnSpc>
              <a:defRPr/>
            </a:pPr>
            <a:r>
              <a:rPr lang="en-US" sz="3000" dirty="0" smtClean="0"/>
              <a:t>IT FOCUSES ON </a:t>
            </a:r>
            <a:r>
              <a:rPr lang="en-US" sz="3000" b="1" dirty="0" smtClean="0">
                <a:solidFill>
                  <a:srgbClr val="FF0000"/>
                </a:solidFill>
              </a:rPr>
              <a:t>SAFE BEHAVIORS </a:t>
            </a:r>
            <a:r>
              <a:rPr lang="en-US" sz="3000" dirty="0" smtClean="0"/>
              <a:t>THAT CAN CONTRIBUTE TO INJURY PREVENTION</a:t>
            </a:r>
          </a:p>
          <a:p>
            <a:pPr marL="0" lvl="0" indent="0">
              <a:lnSpc>
                <a:spcPct val="160000"/>
              </a:lnSpc>
              <a:buNone/>
              <a:defRPr/>
            </a:pPr>
            <a:endParaRPr lang="en-US" sz="2800" dirty="0" smtClean="0"/>
          </a:p>
          <a:p>
            <a:pPr>
              <a:lnSpc>
                <a:spcPct val="160000"/>
              </a:lnSpc>
            </a:pPr>
            <a:r>
              <a:rPr lang="en-GB" dirty="0" smtClean="0"/>
              <a:t>IT </a:t>
            </a:r>
            <a:r>
              <a:rPr lang="en-GB" b="1" dirty="0" smtClean="0">
                <a:solidFill>
                  <a:srgbClr val="FF0000"/>
                </a:solidFill>
              </a:rPr>
              <a:t>INFLUENCES CULTURE </a:t>
            </a:r>
            <a:r>
              <a:rPr lang="en-GB" dirty="0" smtClean="0"/>
              <a:t>OF A BUSINESS THROUGH ATTITUDES AND PERCEPTIONS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796950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</a:rPr>
              <a:t>WHY CONSIDER BEHAVIOURAL SAFETY?</a:t>
            </a:r>
            <a:endParaRPr lang="en-GB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 descr="C:\Users\JoyGraham\Desktop\NASS logo - his res with strap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73349"/>
            <a:ext cx="1358293" cy="59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32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5" y="260647"/>
            <a:ext cx="9102725" cy="616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00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176213"/>
            <a:ext cx="8997950" cy="651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4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671</Words>
  <Application>Microsoft Office PowerPoint</Application>
  <PresentationFormat>On-screen Show (4:3)</PresentationFormat>
  <Paragraphs>206</Paragraphs>
  <Slides>31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 AGENDA </vt:lpstr>
      <vt:lpstr> HOW DO YOU MEASURE  HEALTH AND SAFETY PERFORMANCE? </vt:lpstr>
      <vt:lpstr>PowerPoint Presentation</vt:lpstr>
      <vt:lpstr>BEHAVIOURAL SAFETY</vt:lpstr>
      <vt:lpstr>PowerPoint Presentation</vt:lpstr>
      <vt:lpstr>WHY CONSIDER BEHAVIOURAL SAFETY?</vt:lpstr>
      <vt:lpstr>PowerPoint Presentation</vt:lpstr>
      <vt:lpstr>PowerPoint Presentation</vt:lpstr>
      <vt:lpstr>HUMAN FAILURES IN ACCIDENTS</vt:lpstr>
      <vt:lpstr>VIDEO EXERCISE</vt:lpstr>
      <vt:lpstr>BASKETBALL VIDEO CLIP</vt:lpstr>
      <vt:lpstr>PEOPLE ARE FALLIBLE!!!</vt:lpstr>
      <vt:lpstr>BEHAVIOURAL SAFETY SUMMARY</vt:lpstr>
      <vt:lpstr>NEAR MISS REPORTING</vt:lpstr>
      <vt:lpstr>WHAT IS A NEAR MISS? </vt:lpstr>
      <vt:lpstr>WHY IS NEAR MISS REPORTING IMPORTANT?</vt:lpstr>
      <vt:lpstr>CAUSAL FACTOR –  “HUMAN ERROR OR COMPONENT FAULT FAILURE”</vt:lpstr>
      <vt:lpstr>NEAR MISSES ARE WARNINGS!!</vt:lpstr>
      <vt:lpstr>EMBRACING NEAR MISS REPORTING</vt:lpstr>
      <vt:lpstr>BARRIERS TO IMPLEMENTATION  </vt:lpstr>
      <vt:lpstr>BENEFITS OF NEAR MISS REPORTING </vt:lpstr>
      <vt:lpstr>PowerPoint Presentation</vt:lpstr>
      <vt:lpstr>UPDATE ON HEALTH AND SAFETY ISSUES </vt:lpstr>
      <vt:lpstr>ISO 14001 REVISION </vt:lpstr>
      <vt:lpstr>ISO 45001 DRAFT </vt:lpstr>
      <vt:lpstr>ISO 45001 DRAFT </vt:lpstr>
      <vt:lpstr>ELECTROMAGNETIC FIELDS AT WORK </vt:lpstr>
      <vt:lpstr>GB HSE 5 YEAR THEMES (2016-20) </vt:lpstr>
      <vt:lpstr>FOR REFERENCE 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Near Miss Reporting</dc:title>
  <dc:creator>JoyGraham</dc:creator>
  <cp:lastModifiedBy>JoyGraham</cp:lastModifiedBy>
  <cp:revision>56</cp:revision>
  <cp:lastPrinted>2016-02-15T11:42:40Z</cp:lastPrinted>
  <dcterms:created xsi:type="dcterms:W3CDTF">2014-11-03T12:45:57Z</dcterms:created>
  <dcterms:modified xsi:type="dcterms:W3CDTF">2016-02-16T11:46:39Z</dcterms:modified>
</cp:coreProperties>
</file>