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theme/theme3.xml" ContentType="application/vnd.openxmlformats-officedocument.them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theme/theme4.xml" ContentType="application/vnd.openxmlformats-officedocument.theme+xml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theme/theme5.xml" ContentType="application/vnd.openxmlformats-officedocument.theme+xml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</p:sldMasterIdLst>
  <p:notesMasterIdLst>
    <p:notesMasterId r:id="rId10"/>
  </p:notesMasterIdLst>
  <p:sldIdLst>
    <p:sldId id="266" r:id="rId6"/>
    <p:sldId id="267" r:id="rId7"/>
    <p:sldId id="273" r:id="rId8"/>
    <p:sldId id="274" r:id="rId9"/>
  </p:sldIdLst>
  <p:sldSz cx="10668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3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-816" y="-120"/>
      </p:cViewPr>
      <p:guideLst>
        <p:guide orient="horz" pos="2160"/>
        <p:guide pos="3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image" Target="../media/image1.png"/><Relationship Id="rId2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image" Target="../media/image1.png"/><Relationship Id="rId2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image" Target="../media/image1.png"/><Relationship Id="rId2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image" Target="../media/image1.png"/><Relationship Id="rId2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lvl1pPr>
          </a:lstStyle>
          <a:p>
            <a:pPr lvl="0"/>
            <a:endParaRPr lang="de-DE"/>
          </a:p>
        </p:txBody>
      </p:sp>
      <p:sp>
        <p:nvSpPr>
          <p:cNvPr id="3" name="Rectangle 3"/>
          <p:cNvSpPr txBox="1">
            <a:spLocks noGrp="1"/>
          </p:cNvSpPr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lvl1pPr>
          </a:lstStyle>
          <a:p>
            <a:pPr lvl="0"/>
            <a:endParaRPr lang="de-DE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761996" y="685800"/>
            <a:ext cx="5333996" cy="3429000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/>
          <p:cNvSpPr txBox="1">
            <a:spLocks noGrp="1"/>
          </p:cNvSpPr>
          <p:nvPr>
            <p:ph type="body" sz="quarter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4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lvl1pPr>
          </a:lstStyle>
          <a:p>
            <a:pPr lvl="0"/>
            <a:fld id="{D1971691-D3D6-464C-997C-7F1AA2A5F79C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2625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Times New Roman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Times New Roman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Times New Roman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Times New Roman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Times New Roman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762000" y="685800"/>
            <a:ext cx="5334000" cy="3429000"/>
          </a:xfrm>
        </p:spPr>
      </p:sp>
      <p:sp>
        <p:nvSpPr>
          <p:cNvPr id="3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L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762000" y="685800"/>
            <a:ext cx="5334000" cy="3429000"/>
          </a:xfrm>
        </p:spPr>
      </p:sp>
      <p:sp>
        <p:nvSpPr>
          <p:cNvPr id="3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505053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762000" y="685800"/>
            <a:ext cx="5334000" cy="3429000"/>
          </a:xfrm>
        </p:spPr>
      </p:sp>
      <p:sp>
        <p:nvSpPr>
          <p:cNvPr id="3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268661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800100" y="2130423"/>
            <a:ext cx="9067803" cy="1470026"/>
          </a:xfrm>
        </p:spPr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600200" y="3886200"/>
            <a:ext cx="7467603" cy="17526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lang="fr-FR" sz="32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1pPr>
          </a:lstStyle>
          <a:p>
            <a:pPr lvl="0"/>
            <a:r>
              <a:rPr lang="fr-FR"/>
              <a:t>Modifiez le style des sous-titres du masque</a:t>
            </a:r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080334943"/>
      </p:ext>
    </p:extLst>
  </p:cSld>
  <p:clrMapOvr>
    <a:masterClrMapping/>
  </p:clrMapOvr>
  <p:transition xmlns:p14="http://schemas.microsoft.com/office/powerpoint/2010/main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533396" y="1600200"/>
            <a:ext cx="9601200" cy="4525959"/>
          </a:xfrm>
          <a:prstGeom prst="rect">
            <a:avLst/>
          </a:prstGeom>
          <a:noFill/>
          <a:ln>
            <a:noFill/>
          </a:ln>
        </p:spPr>
        <p:txBody>
          <a:bodyPr vert="eaVert" wrap="square" lIns="91440" tIns="45720" rIns="91440" bIns="45720" anchor="t" anchorCtr="0" compatLnSpc="1"/>
          <a:lstStyle>
            <a:lvl1pPr marL="342900" marR="0" lvl="0" indent="-342900" algn="l" defTabSz="914400" rtl="0" fontAlgn="auto" hangingPunc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Char char="•"/>
              <a:tabLst/>
              <a:defRPr lang="fr-FR" sz="32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1pPr>
            <a:lvl2pPr marL="742950" marR="0" lvl="1" indent="-285750" algn="l" defTabSz="914400" rtl="0" fontAlgn="auto" hangingPunct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Char char="–"/>
              <a:tabLst/>
              <a:defRPr lang="fr-FR" sz="28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2pPr>
            <a:lvl3pPr marL="1143000" marR="0" lvl="2" indent="-22860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•"/>
              <a:tabLst/>
              <a:defRPr lang="fr-FR" sz="24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3pPr>
            <a:lvl4pPr marL="1600200" marR="0" lvl="3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fr-FR" sz="20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fr-FR" sz="20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277415155"/>
      </p:ext>
    </p:extLst>
  </p:cSld>
  <p:clrMapOvr>
    <a:masterClrMapping/>
  </p:clrMapOvr>
  <p:transition xmlns:p14="http://schemas.microsoft.com/office/powerpoint/2010/main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7734296" y="685800"/>
            <a:ext cx="2400300" cy="5440359"/>
          </a:xfrm>
        </p:spPr>
        <p:txBody>
          <a:bodyPr vert="eaVert"/>
          <a:lstStyle>
            <a:lvl1pPr>
              <a:defRPr lang="fr-FR"/>
            </a:lvl1pPr>
          </a:lstStyle>
          <a:p>
            <a:pPr lvl="0"/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533396" y="685800"/>
            <a:ext cx="7048496" cy="5440359"/>
          </a:xfrm>
          <a:prstGeom prst="rect">
            <a:avLst/>
          </a:prstGeom>
          <a:noFill/>
          <a:ln>
            <a:noFill/>
          </a:ln>
        </p:spPr>
        <p:txBody>
          <a:bodyPr vert="eaVert" wrap="square" lIns="91440" tIns="45720" rIns="91440" bIns="45720" anchor="t" anchorCtr="0" compatLnSpc="1"/>
          <a:lstStyle>
            <a:lvl1pPr marL="342900" marR="0" lvl="0" indent="-342900" algn="l" defTabSz="914400" rtl="0" fontAlgn="auto" hangingPunc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Char char="•"/>
              <a:tabLst/>
              <a:defRPr lang="fr-FR" sz="32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1pPr>
            <a:lvl2pPr marL="742950" marR="0" lvl="1" indent="-285750" algn="l" defTabSz="914400" rtl="0" fontAlgn="auto" hangingPunct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Char char="–"/>
              <a:tabLst/>
              <a:defRPr lang="fr-FR" sz="28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2pPr>
            <a:lvl3pPr marL="1143000" marR="0" lvl="2" indent="-22860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•"/>
              <a:tabLst/>
              <a:defRPr lang="fr-FR" sz="24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3pPr>
            <a:lvl4pPr marL="1600200" marR="0" lvl="3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fr-FR" sz="20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fr-FR" sz="20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374338929"/>
      </p:ext>
    </p:extLst>
  </p:cSld>
  <p:clrMapOvr>
    <a:masterClrMapping/>
  </p:clrMapOvr>
  <p:transition xmlns:p14="http://schemas.microsoft.com/office/powerpoint/2010/main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533396" y="1600200"/>
            <a:ext cx="96012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Char char="•"/>
              <a:tabLst/>
              <a:defRPr lang="fr-FR" sz="32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1pPr>
            <a:lvl2pPr marL="742950" marR="0" lvl="1" indent="-285750" algn="l" defTabSz="914400" rtl="0" fontAlgn="auto" hangingPunct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Char char="–"/>
              <a:tabLst/>
              <a:defRPr lang="fr-FR" sz="28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2pPr>
            <a:lvl3pPr marL="1143000" marR="0" lvl="2" indent="-22860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•"/>
              <a:tabLst/>
              <a:defRPr lang="fr-FR" sz="24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3pPr>
            <a:lvl4pPr marL="1600200" marR="0" lvl="3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fr-FR" sz="20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fr-FR" sz="20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7481523"/>
      </p:ext>
    </p:extLst>
  </p:cSld>
  <p:clrMapOvr>
    <a:masterClrMapping/>
  </p:clrMapOvr>
  <p:transition xmlns:p14="http://schemas.microsoft.com/office/powerpoint/2010/main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842967" y="4406895"/>
            <a:ext cx="9067803" cy="1362071"/>
          </a:xfrm>
        </p:spPr>
        <p:txBody>
          <a:bodyPr anchor="t"/>
          <a:lstStyle>
            <a:lvl1pPr>
              <a:defRPr lang="fr-FR" sz="4000" cap="all"/>
            </a:lvl1pPr>
          </a:lstStyle>
          <a:p>
            <a:pPr lvl="0"/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842967" y="2906713"/>
            <a:ext cx="9067803" cy="15001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lang="fr-FR" sz="20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71300089"/>
      </p:ext>
    </p:extLst>
  </p:cSld>
  <p:clrMapOvr>
    <a:masterClrMapping/>
  </p:clrMapOvr>
  <p:transition xmlns:p14="http://schemas.microsoft.com/office/powerpoint/2010/main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Espace réservé du contenu 2"/>
          <p:cNvSpPr txBox="1">
            <a:spLocks noGrp="1"/>
          </p:cNvSpPr>
          <p:nvPr>
            <p:ph sz="half" idx="1"/>
          </p:nvPr>
        </p:nvSpPr>
        <p:spPr>
          <a:xfrm>
            <a:off x="533396" y="1600200"/>
            <a:ext cx="4724403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Char char="•"/>
              <a:tabLst/>
              <a:defRPr lang="fr-FR" sz="28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1pPr>
            <a:lvl2pPr marL="742950" marR="0" lvl="1" indent="-28575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–"/>
              <a:tabLst/>
              <a:defRPr lang="fr-FR" sz="24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2pPr>
            <a:lvl3pPr marL="1143000" marR="0" lvl="2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•"/>
              <a:tabLst/>
              <a:defRPr lang="fr-FR" sz="20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3pPr>
            <a:lvl4pPr marL="1600200" marR="0" lvl="3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–"/>
              <a:tabLst/>
              <a:defRPr lang="fr-FR" sz="18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»"/>
              <a:tabLst/>
              <a:defRPr lang="fr-FR" sz="18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Espace réservé du contenu 3"/>
          <p:cNvSpPr txBox="1">
            <a:spLocks noGrp="1"/>
          </p:cNvSpPr>
          <p:nvPr>
            <p:ph sz="half" idx="2"/>
          </p:nvPr>
        </p:nvSpPr>
        <p:spPr>
          <a:xfrm>
            <a:off x="5410203" y="1600200"/>
            <a:ext cx="4724403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Char char="•"/>
              <a:tabLst/>
              <a:defRPr lang="fr-FR" sz="28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1pPr>
            <a:lvl2pPr marL="742950" marR="0" lvl="1" indent="-28575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–"/>
              <a:tabLst/>
              <a:defRPr lang="fr-FR" sz="24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2pPr>
            <a:lvl3pPr marL="1143000" marR="0" lvl="2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•"/>
              <a:tabLst/>
              <a:defRPr lang="fr-FR" sz="20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3pPr>
            <a:lvl4pPr marL="1600200" marR="0" lvl="3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–"/>
              <a:tabLst/>
              <a:defRPr lang="fr-FR" sz="18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»"/>
              <a:tabLst/>
              <a:defRPr lang="fr-FR" sz="18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940763436"/>
      </p:ext>
    </p:extLst>
  </p:cSld>
  <p:clrMapOvr>
    <a:masterClrMapping/>
  </p:clrMapOvr>
  <p:transition xmlns:p14="http://schemas.microsoft.com/office/powerpoint/2010/main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533396" y="274640"/>
            <a:ext cx="9601200" cy="1143000"/>
          </a:xfrm>
        </p:spPr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33396" y="1535113"/>
            <a:ext cx="4713283" cy="639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lang="fr-FR" sz="2400" b="1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sz="half" idx="2"/>
          </p:nvPr>
        </p:nvSpPr>
        <p:spPr>
          <a:xfrm>
            <a:off x="533396" y="2174872"/>
            <a:ext cx="4713283" cy="395128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•"/>
              <a:tabLst/>
              <a:defRPr lang="fr-FR" sz="24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1pPr>
            <a:lvl2pPr marL="742950" marR="0" lvl="1" indent="-28575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fr-FR" sz="20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2pPr>
            <a:lvl3pPr marL="1143000" marR="0" lvl="2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•"/>
              <a:tabLst/>
              <a:defRPr lang="fr-FR" sz="18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3pPr>
            <a:lvl4pPr marL="1600200" marR="0" lvl="3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–"/>
              <a:tabLst/>
              <a:defRPr lang="fr-FR" sz="16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»"/>
              <a:tabLst/>
              <a:defRPr lang="fr-FR" sz="16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sz="quarter" idx="3"/>
          </p:nvPr>
        </p:nvSpPr>
        <p:spPr>
          <a:xfrm>
            <a:off x="5419721" y="1535113"/>
            <a:ext cx="4714875" cy="639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lang="fr-FR" sz="2400" b="1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sz="quarter" idx="4"/>
          </p:nvPr>
        </p:nvSpPr>
        <p:spPr>
          <a:xfrm>
            <a:off x="5419721" y="2174872"/>
            <a:ext cx="4714875" cy="395128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•"/>
              <a:tabLst/>
              <a:defRPr lang="fr-FR" sz="24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1pPr>
            <a:lvl2pPr marL="742950" marR="0" lvl="1" indent="-28575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fr-FR" sz="20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2pPr>
            <a:lvl3pPr marL="1143000" marR="0" lvl="2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•"/>
              <a:tabLst/>
              <a:defRPr lang="fr-FR" sz="18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3pPr>
            <a:lvl4pPr marL="1600200" marR="0" lvl="3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–"/>
              <a:tabLst/>
              <a:defRPr lang="fr-FR" sz="16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»"/>
              <a:tabLst/>
              <a:defRPr lang="fr-FR" sz="16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000043097"/>
      </p:ext>
    </p:extLst>
  </p:cSld>
  <p:clrMapOvr>
    <a:masterClrMapping/>
  </p:clrMapOvr>
  <p:transition xmlns:p14="http://schemas.microsoft.com/office/powerpoint/2010/main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Modifiez le style du titre</a:t>
            </a:r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80434087"/>
      </p:ext>
    </p:extLst>
  </p:cSld>
  <p:clrMapOvr>
    <a:masterClrMapping/>
  </p:clrMapOvr>
  <p:transition xmlns:p14="http://schemas.microsoft.com/office/powerpoint/2010/main">
    <p:split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0734543"/>
      </p:ext>
    </p:extLst>
  </p:cSld>
  <p:clrMapOvr>
    <a:masterClrMapping/>
  </p:clrMapOvr>
  <p:transition xmlns:p14="http://schemas.microsoft.com/office/powerpoint/2010/main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533396" y="273048"/>
            <a:ext cx="3509960" cy="1162046"/>
          </a:xfrm>
        </p:spPr>
        <p:txBody>
          <a:bodyPr anchor="b"/>
          <a:lstStyle>
            <a:lvl1pPr>
              <a:defRPr lang="fr-FR" sz="2000"/>
            </a:lvl1pPr>
          </a:lstStyle>
          <a:p>
            <a:pPr lvl="0"/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170358" y="273048"/>
            <a:ext cx="5964238" cy="58531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Char char="•"/>
              <a:tabLst/>
              <a:defRPr lang="fr-FR" sz="32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1pPr>
            <a:lvl2pPr marL="742950" marR="0" lvl="1" indent="-285750" algn="l" defTabSz="914400" rtl="0" fontAlgn="auto" hangingPunct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Char char="–"/>
              <a:tabLst/>
              <a:defRPr lang="fr-FR" sz="28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2pPr>
            <a:lvl3pPr marL="1143000" marR="0" lvl="2" indent="-22860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•"/>
              <a:tabLst/>
              <a:defRPr lang="fr-FR" sz="24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3pPr>
            <a:lvl4pPr marL="1600200" marR="0" lvl="3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fr-FR" sz="20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fr-FR" sz="20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sz="half" idx="2"/>
          </p:nvPr>
        </p:nvSpPr>
        <p:spPr>
          <a:xfrm>
            <a:off x="533396" y="1435095"/>
            <a:ext cx="3509960" cy="46910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lang="fr-FR" sz="14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81631943"/>
      </p:ext>
    </p:extLst>
  </p:cSld>
  <p:clrMapOvr>
    <a:masterClrMapping/>
  </p:clrMapOvr>
  <p:transition xmlns:p14="http://schemas.microsoft.com/office/powerpoint/2010/main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2090739" y="4800600"/>
            <a:ext cx="6400800" cy="566735"/>
          </a:xfrm>
        </p:spPr>
        <p:txBody>
          <a:bodyPr anchor="b"/>
          <a:lstStyle>
            <a:lvl1pPr>
              <a:defRPr lang="fr-FR" sz="2000"/>
            </a:lvl1pPr>
          </a:lstStyle>
          <a:p>
            <a:pPr lvl="0"/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2090739" y="612776"/>
            <a:ext cx="64008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lang="fr-LU" sz="32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1pPr>
          </a:lstStyle>
          <a:p>
            <a:pPr lvl="0"/>
            <a:endParaRPr lang="fr-LU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sz="half" idx="2"/>
          </p:nvPr>
        </p:nvSpPr>
        <p:spPr>
          <a:xfrm>
            <a:off x="2090739" y="5367335"/>
            <a:ext cx="6400800" cy="8048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lang="fr-FR" sz="1400" b="0" i="0" u="none" strike="noStrike" kern="0" cap="none" spc="0" baseline="0">
                <a:solidFill>
                  <a:srgbClr val="90B0DA"/>
                </a:solidFill>
                <a:uFillTx/>
                <a:latin typeface="Times New Roman"/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36292281"/>
      </p:ext>
    </p:extLst>
  </p:cSld>
  <p:clrMapOvr>
    <a:masterClrMapping/>
  </p:clrMapOvr>
  <p:transition xmlns:p14="http://schemas.microsoft.com/office/powerpoint/2010/main">
    <p:split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png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5.png"/><Relationship Id="rId1" Type="http://schemas.openxmlformats.org/officeDocument/2006/relationships/theme" Target="../theme/theme2.xml"/><Relationship Id="rId2" Type="http://schemas.openxmlformats.org/officeDocument/2006/relationships/vmlDrawing" Target="../drawings/vmlDrawing1.vml"/><Relationship Id="rId3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png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png"/><Relationship Id="rId8" Type="http://schemas.openxmlformats.org/officeDocument/2006/relationships/oleObject" Target="../embeddings/oleObject3.bin"/><Relationship Id="rId9" Type="http://schemas.openxmlformats.org/officeDocument/2006/relationships/image" Target="../media/image3.png"/><Relationship Id="rId10" Type="http://schemas.openxmlformats.org/officeDocument/2006/relationships/oleObject" Target="../embeddings/oleObject4.bin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png"/><Relationship Id="rId12" Type="http://schemas.openxmlformats.org/officeDocument/2006/relationships/oleObject" Target="../embeddings/oleObject10.bin"/><Relationship Id="rId13" Type="http://schemas.openxmlformats.org/officeDocument/2006/relationships/image" Target="../media/image5.png"/><Relationship Id="rId1" Type="http://schemas.openxmlformats.org/officeDocument/2006/relationships/theme" Target="../theme/theme3.xml"/><Relationship Id="rId2" Type="http://schemas.openxmlformats.org/officeDocument/2006/relationships/vmlDrawing" Target="../drawings/vmlDrawing2.vml"/><Relationship Id="rId3" Type="http://schemas.openxmlformats.org/officeDocument/2006/relationships/image" Target="../media/image6.png"/><Relationship Id="rId4" Type="http://schemas.openxmlformats.org/officeDocument/2006/relationships/oleObject" Target="../embeddings/oleObject6.bin"/><Relationship Id="rId5" Type="http://schemas.openxmlformats.org/officeDocument/2006/relationships/image" Target="../media/image1.png"/><Relationship Id="rId6" Type="http://schemas.openxmlformats.org/officeDocument/2006/relationships/oleObject" Target="../embeddings/oleObject7.bin"/><Relationship Id="rId7" Type="http://schemas.openxmlformats.org/officeDocument/2006/relationships/image" Target="../media/image2.png"/><Relationship Id="rId8" Type="http://schemas.openxmlformats.org/officeDocument/2006/relationships/oleObject" Target="../embeddings/oleObject8.bin"/><Relationship Id="rId9" Type="http://schemas.openxmlformats.org/officeDocument/2006/relationships/image" Target="../media/image3.png"/><Relationship Id="rId10" Type="http://schemas.openxmlformats.org/officeDocument/2006/relationships/oleObject" Target="../embeddings/oleObject9.bin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png"/><Relationship Id="rId12" Type="http://schemas.openxmlformats.org/officeDocument/2006/relationships/oleObject" Target="../embeddings/oleObject15.bin"/><Relationship Id="rId13" Type="http://schemas.openxmlformats.org/officeDocument/2006/relationships/image" Target="../media/image5.png"/><Relationship Id="rId1" Type="http://schemas.openxmlformats.org/officeDocument/2006/relationships/theme" Target="../theme/theme4.xml"/><Relationship Id="rId2" Type="http://schemas.openxmlformats.org/officeDocument/2006/relationships/vmlDrawing" Target="../drawings/vmlDrawing3.vml"/><Relationship Id="rId3" Type="http://schemas.openxmlformats.org/officeDocument/2006/relationships/image" Target="../media/image6.png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.png"/><Relationship Id="rId6" Type="http://schemas.openxmlformats.org/officeDocument/2006/relationships/oleObject" Target="../embeddings/oleObject12.bin"/><Relationship Id="rId7" Type="http://schemas.openxmlformats.org/officeDocument/2006/relationships/image" Target="../media/image2.png"/><Relationship Id="rId8" Type="http://schemas.openxmlformats.org/officeDocument/2006/relationships/oleObject" Target="../embeddings/oleObject13.bin"/><Relationship Id="rId9" Type="http://schemas.openxmlformats.org/officeDocument/2006/relationships/image" Target="../media/image3.png"/><Relationship Id="rId10" Type="http://schemas.openxmlformats.org/officeDocument/2006/relationships/oleObject" Target="../embeddings/oleObject14.bin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png"/><Relationship Id="rId12" Type="http://schemas.openxmlformats.org/officeDocument/2006/relationships/oleObject" Target="../embeddings/oleObject20.bin"/><Relationship Id="rId13" Type="http://schemas.openxmlformats.org/officeDocument/2006/relationships/image" Target="../media/image5.png"/><Relationship Id="rId1" Type="http://schemas.openxmlformats.org/officeDocument/2006/relationships/theme" Target="../theme/theme5.xml"/><Relationship Id="rId2" Type="http://schemas.openxmlformats.org/officeDocument/2006/relationships/vmlDrawing" Target="../drawings/vmlDrawing4.vml"/><Relationship Id="rId3" Type="http://schemas.openxmlformats.org/officeDocument/2006/relationships/image" Target="../media/image6.png"/><Relationship Id="rId4" Type="http://schemas.openxmlformats.org/officeDocument/2006/relationships/oleObject" Target="../embeddings/oleObject16.bin"/><Relationship Id="rId5" Type="http://schemas.openxmlformats.org/officeDocument/2006/relationships/image" Target="../media/image1.png"/><Relationship Id="rId6" Type="http://schemas.openxmlformats.org/officeDocument/2006/relationships/oleObject" Target="../embeddings/oleObject17.bin"/><Relationship Id="rId7" Type="http://schemas.openxmlformats.org/officeDocument/2006/relationships/image" Target="../media/image2.png"/><Relationship Id="rId8" Type="http://schemas.openxmlformats.org/officeDocument/2006/relationships/oleObject" Target="../embeddings/oleObject18.bin"/><Relationship Id="rId9" Type="http://schemas.openxmlformats.org/officeDocument/2006/relationships/image" Target="../media/image3.png"/><Relationship Id="rId10" Type="http://schemas.openxmlformats.org/officeDocument/2006/relationships/oleObject" Target="../embeddings/oleObject19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B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68"/>
          <p:cNvSpPr/>
          <p:nvPr/>
        </p:nvSpPr>
        <p:spPr>
          <a:xfrm>
            <a:off x="9905996" y="1371600"/>
            <a:ext cx="0" cy="44958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25402">
            <a:solidFill>
              <a:srgbClr val="000000"/>
            </a:solidFill>
            <a:prstDash val="solid"/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LU" sz="1400" b="1" i="0" u="none" strike="noStrike" kern="1200" cap="none" spc="0" baseline="0">
              <a:solidFill>
                <a:srgbClr val="C3D4EC"/>
              </a:solidFill>
              <a:uFillTx/>
              <a:latin typeface="Arial"/>
            </a:endParaRPr>
          </a:p>
        </p:txBody>
      </p:sp>
      <p:sp>
        <p:nvSpPr>
          <p:cNvPr id="3" name="Line 169"/>
          <p:cNvSpPr/>
          <p:nvPr/>
        </p:nvSpPr>
        <p:spPr>
          <a:xfrm flipH="1">
            <a:off x="750886" y="5867403"/>
            <a:ext cx="9166229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25402">
            <a:solidFill>
              <a:srgbClr val="000000"/>
            </a:solidFill>
            <a:prstDash val="solid"/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LU" sz="1400" b="1" i="0" u="none" strike="noStrike" kern="1200" cap="none" spc="0" baseline="0">
              <a:solidFill>
                <a:srgbClr val="C3D4EC"/>
              </a:solidFill>
              <a:uFillTx/>
              <a:latin typeface="Arial"/>
            </a:endParaRPr>
          </a:p>
        </p:txBody>
      </p:sp>
      <p:sp>
        <p:nvSpPr>
          <p:cNvPr id="4" name="Rectangle 104"/>
          <p:cNvSpPr txBox="1">
            <a:spLocks noGrp="1"/>
          </p:cNvSpPr>
          <p:nvPr>
            <p:ph type="title"/>
          </p:nvPr>
        </p:nvSpPr>
        <p:spPr>
          <a:xfrm>
            <a:off x="761996" y="685800"/>
            <a:ext cx="8153403" cy="30479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118798" rIns="91440" bIns="45720" anchor="ctr" anchorCtr="0" compatLnSpc="1"/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5" name="Line 29"/>
          <p:cNvSpPr/>
          <p:nvPr/>
        </p:nvSpPr>
        <p:spPr>
          <a:xfrm>
            <a:off x="750886" y="1360490"/>
            <a:ext cx="0" cy="452278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9046">
            <a:solidFill>
              <a:srgbClr val="63B9E9"/>
            </a:solidFill>
            <a:prstDash val="solid"/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LU" sz="1400" b="1" i="0" u="none" strike="noStrike" kern="1200" cap="none" spc="0" baseline="0">
              <a:solidFill>
                <a:srgbClr val="C3D4EC"/>
              </a:solidFill>
              <a:uFillTx/>
              <a:latin typeface="Arial"/>
            </a:endParaRPr>
          </a:p>
        </p:txBody>
      </p:sp>
      <p:sp>
        <p:nvSpPr>
          <p:cNvPr id="6" name="Line 30"/>
          <p:cNvSpPr/>
          <p:nvPr/>
        </p:nvSpPr>
        <p:spPr>
          <a:xfrm flipH="1">
            <a:off x="750886" y="1360490"/>
            <a:ext cx="9163046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9046">
            <a:solidFill>
              <a:srgbClr val="63B9E9"/>
            </a:solidFill>
            <a:prstDash val="solid"/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LU" sz="1400" b="1" i="0" u="none" strike="noStrike" kern="1200" cap="none" spc="0" baseline="0">
              <a:solidFill>
                <a:srgbClr val="C3D4EC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split/>
  </p:transition>
  <p:txStyles>
    <p:titleStyle>
      <a:lvl1pPr marL="0" marR="0" lvl="0" indent="0" algn="l" defTabSz="914400" rtl="0" fontAlgn="auto" hangingPunct="0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1800" b="1" i="0" u="none" strike="noStrike" kern="0" cap="none" spc="0" baseline="0">
          <a:solidFill>
            <a:srgbClr val="C3D4EC"/>
          </a:solidFill>
          <a:uFillTx/>
          <a:latin typeface="Arial"/>
        </a:defRPr>
      </a:lvl1pPr>
    </p:titleStyle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19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0"/>
            <a:ext cx="960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fr-FR"/>
              <a:t>KLICKEN SIE, UM DAS TITELFORMAT ZU BEARBEITEN</a:t>
            </a:r>
          </a:p>
        </p:txBody>
      </p:sp>
      <p:pic>
        <p:nvPicPr>
          <p:cNvPr id="1027" name="Picture 75" descr="D:\E U R O M E T A L\0 MASTER\EM LOGOS\= 2009 ppt EUROMETAL LOGO DKL-SILBER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9313" y="33338"/>
            <a:ext cx="6858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8" name="Object 80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762000" y="6553200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Bitmap" r:id="rId4" imgW="304923" imgH="228571" progId="Paint.Picture">
                  <p:embed/>
                </p:oleObj>
              </mc:Choice>
              <mc:Fallback>
                <p:oleObj name="Bitmap" r:id="rId4" imgW="304923" imgH="2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553200"/>
                        <a:ext cx="304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81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457200" y="6553200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Bitmap" r:id="rId6" imgW="304923" imgH="228571" progId="Paint.Picture">
                  <p:embed/>
                </p:oleObj>
              </mc:Choice>
              <mc:Fallback>
                <p:oleObj name="Bitmap" r:id="rId6" imgW="304923" imgH="2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553200"/>
                        <a:ext cx="304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83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152400" y="6553200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Bitmap" r:id="rId8" imgW="304923" imgH="228571" progId="Paint.Picture">
                  <p:embed/>
                </p:oleObj>
              </mc:Choice>
              <mc:Fallback>
                <p:oleObj name="Bitmap" r:id="rId8" imgW="304923" imgH="2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553200"/>
                        <a:ext cx="304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86"/>
          <p:cNvSpPr>
            <a:spLocks noChangeArrowheads="1"/>
          </p:cNvSpPr>
          <p:nvPr/>
        </p:nvSpPr>
        <p:spPr bwMode="auto">
          <a:xfrm>
            <a:off x="9839325" y="6542088"/>
            <a:ext cx="6000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6788B05-50EF-4E12-8CAA-932946FBDA36}" type="slidenum">
              <a:rPr lang="de-DE" altLang="fr-FR" sz="1600" smtClean="0">
                <a:solidFill>
                  <a:srgbClr val="BCBCBC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fr-FR" sz="1600">
              <a:solidFill>
                <a:srgbClr val="BCBCBC"/>
              </a:solidFill>
            </a:endParaRPr>
          </a:p>
        </p:txBody>
      </p:sp>
      <p:sp>
        <p:nvSpPr>
          <p:cNvPr id="1032" name="Text Box 6"/>
          <p:cNvSpPr txBox="1">
            <a:spLocks noChangeArrowheads="1"/>
          </p:cNvSpPr>
          <p:nvPr/>
        </p:nvSpPr>
        <p:spPr bwMode="auto">
          <a:xfrm>
            <a:off x="304800" y="139476"/>
            <a:ext cx="6973888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ctr">
            <a:spAutoFit/>
          </a:bodyPr>
          <a:lstStyle>
            <a:lvl1pPr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>
                <a:solidFill>
                  <a:srgbClr val="BCBCBC"/>
                </a:solidFill>
              </a:rPr>
              <a:t>EUROMETAL</a:t>
            </a:r>
            <a:r>
              <a:rPr lang="de-DE" baseline="0" dirty="0">
                <a:solidFill>
                  <a:srgbClr val="BCBCBC"/>
                </a:solidFill>
              </a:rPr>
              <a:t> STEEL NET FORUM 23 OCTOBER 2013</a:t>
            </a:r>
          </a:p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baseline="0" dirty="0">
                <a:solidFill>
                  <a:srgbClr val="BCBCBC"/>
                </a:solidFill>
              </a:rPr>
              <a:t>OPENING OF THE FORUM</a:t>
            </a:r>
            <a:endParaRPr lang="de-DE" dirty="0">
              <a:solidFill>
                <a:srgbClr val="BCBCBC"/>
              </a:solidFill>
            </a:endParaRPr>
          </a:p>
        </p:txBody>
      </p:sp>
      <p:graphicFrame>
        <p:nvGraphicFramePr>
          <p:cNvPr id="1033" name="Object 92">
            <a:hlinkClick r:id="" action="ppaction://hlinkshowjump?jump=previousslide"/>
          </p:cNvPr>
          <p:cNvGraphicFramePr>
            <a:graphicFrameLocks noChangeAspect="1"/>
          </p:cNvGraphicFramePr>
          <p:nvPr/>
        </p:nvGraphicFramePr>
        <p:xfrm>
          <a:off x="9525000" y="6553200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Bitmap" r:id="rId10" imgW="304923" imgH="228571" progId="Paint.Picture">
                  <p:embed/>
                </p:oleObj>
              </mc:Choice>
              <mc:Fallback>
                <p:oleObj name="Bitmap" r:id="rId10" imgW="304923" imgH="2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0" y="6553200"/>
                        <a:ext cx="304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93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9829800" y="6553200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Bitmap" r:id="rId12" imgW="304923" imgH="228571" progId="Paint.Picture">
                  <p:embed/>
                </p:oleObj>
              </mc:Choice>
              <mc:Fallback>
                <p:oleObj name="Bitmap" r:id="rId12" imgW="304923" imgH="2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6553200"/>
                        <a:ext cx="304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dk2" tx1="lt1" bg2="dk1" tx2="lt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19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0"/>
            <a:ext cx="960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fr-FR"/>
              <a:t>KLICKEN SIE, UM DAS TITELFORMAT ZU BEARBEITEN</a:t>
            </a:r>
          </a:p>
        </p:txBody>
      </p:sp>
      <p:pic>
        <p:nvPicPr>
          <p:cNvPr id="1027" name="Picture 75" descr="D:\E U R O M E T A L\0 MASTER\EM LOGOS\= 2009 ppt EUROMETAL LOGO DKL-SILBER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9313" y="33338"/>
            <a:ext cx="6858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8" name="Object 80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762000" y="6553200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Bitmap" r:id="rId4" imgW="304923" imgH="228571" progId="Paint.Picture">
                  <p:embed/>
                </p:oleObj>
              </mc:Choice>
              <mc:Fallback>
                <p:oleObj name="Bitmap" r:id="rId4" imgW="304923" imgH="2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553200"/>
                        <a:ext cx="304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81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457200" y="6553200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Bitmap" r:id="rId6" imgW="304923" imgH="228571" progId="Paint.Picture">
                  <p:embed/>
                </p:oleObj>
              </mc:Choice>
              <mc:Fallback>
                <p:oleObj name="Bitmap" r:id="rId6" imgW="304923" imgH="2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553200"/>
                        <a:ext cx="304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83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152400" y="6553200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Bitmap" r:id="rId8" imgW="304923" imgH="228571" progId="Paint.Picture">
                  <p:embed/>
                </p:oleObj>
              </mc:Choice>
              <mc:Fallback>
                <p:oleObj name="Bitmap" r:id="rId8" imgW="304923" imgH="2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553200"/>
                        <a:ext cx="304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86"/>
          <p:cNvSpPr>
            <a:spLocks noChangeArrowheads="1"/>
          </p:cNvSpPr>
          <p:nvPr/>
        </p:nvSpPr>
        <p:spPr bwMode="auto">
          <a:xfrm>
            <a:off x="9839325" y="6542088"/>
            <a:ext cx="6000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6788B05-50EF-4E12-8CAA-932946FBDA36}" type="slidenum">
              <a:rPr lang="de-DE" altLang="fr-FR" sz="1600" smtClean="0">
                <a:solidFill>
                  <a:srgbClr val="BCBCBC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fr-FR" sz="1600">
              <a:solidFill>
                <a:srgbClr val="BCBCBC"/>
              </a:solidFill>
            </a:endParaRPr>
          </a:p>
        </p:txBody>
      </p:sp>
      <p:sp>
        <p:nvSpPr>
          <p:cNvPr id="1032" name="Text Box 6"/>
          <p:cNvSpPr txBox="1">
            <a:spLocks noChangeArrowheads="1"/>
          </p:cNvSpPr>
          <p:nvPr/>
        </p:nvSpPr>
        <p:spPr bwMode="auto">
          <a:xfrm>
            <a:off x="304800" y="139700"/>
            <a:ext cx="6973888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ctr">
            <a:spAutoFit/>
          </a:bodyPr>
          <a:lstStyle>
            <a:lvl1pPr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>
                <a:solidFill>
                  <a:srgbClr val="BCBCBC"/>
                </a:solidFill>
              </a:rPr>
              <a:t>EUROMETAL PRESENTATION </a:t>
            </a:r>
          </a:p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>
                <a:solidFill>
                  <a:srgbClr val="BCBCBC"/>
                </a:solidFill>
              </a:rPr>
              <a:t>PLATTS  STEEL SUPPLY CHAIN CONFERENCE, ANTWERP 15 OCTOBER 2013</a:t>
            </a:r>
          </a:p>
        </p:txBody>
      </p:sp>
      <p:graphicFrame>
        <p:nvGraphicFramePr>
          <p:cNvPr id="1033" name="Object 92">
            <a:hlinkClick r:id="" action="ppaction://hlinkshowjump?jump=previousslide"/>
          </p:cNvPr>
          <p:cNvGraphicFramePr>
            <a:graphicFrameLocks noChangeAspect="1"/>
          </p:cNvGraphicFramePr>
          <p:nvPr/>
        </p:nvGraphicFramePr>
        <p:xfrm>
          <a:off x="9525000" y="6553200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Bitmap" r:id="rId10" imgW="304923" imgH="228571" progId="Paint.Picture">
                  <p:embed/>
                </p:oleObj>
              </mc:Choice>
              <mc:Fallback>
                <p:oleObj name="Bitmap" r:id="rId10" imgW="304923" imgH="2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0" y="6553200"/>
                        <a:ext cx="304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93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9829800" y="6553200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Bitmap" r:id="rId12" imgW="304923" imgH="228571" progId="Paint.Picture">
                  <p:embed/>
                </p:oleObj>
              </mc:Choice>
              <mc:Fallback>
                <p:oleObj name="Bitmap" r:id="rId12" imgW="304923" imgH="2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6553200"/>
                        <a:ext cx="304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dk2" tx1="lt1" bg2="dk1" tx2="lt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19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0"/>
            <a:ext cx="960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fr-FR"/>
              <a:t>KLICKEN SIE, UM DAS TITELFORMAT ZU BEARBEITEN</a:t>
            </a:r>
          </a:p>
        </p:txBody>
      </p:sp>
      <p:pic>
        <p:nvPicPr>
          <p:cNvPr id="1027" name="Picture 75" descr="D:\E U R O M E T A L\0 MASTER\EM LOGOS\= 2009 ppt EUROMETAL LOGO DKL-SILBER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9313" y="33338"/>
            <a:ext cx="6858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8" name="Object 80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762000" y="6553200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Bitmap" r:id="rId4" imgW="304923" imgH="228571" progId="Paint.Picture">
                  <p:embed/>
                </p:oleObj>
              </mc:Choice>
              <mc:Fallback>
                <p:oleObj name="Bitmap" r:id="rId4" imgW="304923" imgH="2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553200"/>
                        <a:ext cx="304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81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457200" y="6553200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Bitmap" r:id="rId6" imgW="304923" imgH="228571" progId="Paint.Picture">
                  <p:embed/>
                </p:oleObj>
              </mc:Choice>
              <mc:Fallback>
                <p:oleObj name="Bitmap" r:id="rId6" imgW="304923" imgH="2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553200"/>
                        <a:ext cx="304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83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152400" y="6553200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Bitmap" r:id="rId8" imgW="304923" imgH="228571" progId="Paint.Picture">
                  <p:embed/>
                </p:oleObj>
              </mc:Choice>
              <mc:Fallback>
                <p:oleObj name="Bitmap" r:id="rId8" imgW="304923" imgH="2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553200"/>
                        <a:ext cx="304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86"/>
          <p:cNvSpPr>
            <a:spLocks noChangeArrowheads="1"/>
          </p:cNvSpPr>
          <p:nvPr/>
        </p:nvSpPr>
        <p:spPr bwMode="auto">
          <a:xfrm>
            <a:off x="9839325" y="6542088"/>
            <a:ext cx="6000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6788B05-50EF-4E12-8CAA-932946FBDA36}" type="slidenum">
              <a:rPr lang="de-DE" altLang="fr-FR" sz="1600" smtClean="0">
                <a:solidFill>
                  <a:srgbClr val="BCBCBC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fr-FR" sz="1600">
              <a:solidFill>
                <a:srgbClr val="BCBCBC"/>
              </a:solidFill>
            </a:endParaRPr>
          </a:p>
        </p:txBody>
      </p:sp>
      <p:sp>
        <p:nvSpPr>
          <p:cNvPr id="1032" name="Text Box 6"/>
          <p:cNvSpPr txBox="1">
            <a:spLocks noChangeArrowheads="1"/>
          </p:cNvSpPr>
          <p:nvPr/>
        </p:nvSpPr>
        <p:spPr bwMode="auto">
          <a:xfrm>
            <a:off x="304800" y="139700"/>
            <a:ext cx="6973888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ctr">
            <a:spAutoFit/>
          </a:bodyPr>
          <a:lstStyle>
            <a:lvl1pPr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>
                <a:solidFill>
                  <a:srgbClr val="BCBCBC"/>
                </a:solidFill>
              </a:rPr>
              <a:t>EUROMETAL PRESENTATION </a:t>
            </a:r>
          </a:p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>
                <a:solidFill>
                  <a:srgbClr val="BCBCBC"/>
                </a:solidFill>
              </a:rPr>
              <a:t>PLATTS  STEEL SUPPLY CHAIN CONFERENCE, ANTWERP 15 OCTOBER 2013</a:t>
            </a:r>
          </a:p>
        </p:txBody>
      </p:sp>
      <p:graphicFrame>
        <p:nvGraphicFramePr>
          <p:cNvPr id="1033" name="Object 92">
            <a:hlinkClick r:id="" action="ppaction://hlinkshowjump?jump=previousslide"/>
          </p:cNvPr>
          <p:cNvGraphicFramePr>
            <a:graphicFrameLocks noChangeAspect="1"/>
          </p:cNvGraphicFramePr>
          <p:nvPr/>
        </p:nvGraphicFramePr>
        <p:xfrm>
          <a:off x="9525000" y="6553200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Bitmap" r:id="rId10" imgW="304923" imgH="228571" progId="Paint.Picture">
                  <p:embed/>
                </p:oleObj>
              </mc:Choice>
              <mc:Fallback>
                <p:oleObj name="Bitmap" r:id="rId10" imgW="304923" imgH="2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0" y="6553200"/>
                        <a:ext cx="304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93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9829800" y="6553200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Bitmap" r:id="rId12" imgW="304923" imgH="228571" progId="Paint.Picture">
                  <p:embed/>
                </p:oleObj>
              </mc:Choice>
              <mc:Fallback>
                <p:oleObj name="Bitmap" r:id="rId12" imgW="304923" imgH="2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6553200"/>
                        <a:ext cx="304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dk2" tx1="lt1" bg2="dk1" tx2="lt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19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0"/>
            <a:ext cx="960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fr-FR"/>
              <a:t>KLICKEN SIE, UM DAS TITELFORMAT ZU BEARBEITEN</a:t>
            </a:r>
          </a:p>
        </p:txBody>
      </p:sp>
      <p:pic>
        <p:nvPicPr>
          <p:cNvPr id="1027" name="Picture 75" descr="D:\E U R O M E T A L\0 MASTER\EM LOGOS\= 2009 ppt EUROMETAL LOGO DKL-SILBER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9313" y="33338"/>
            <a:ext cx="6858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8" name="Object 80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762000" y="6553200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Bitmap" r:id="rId4" imgW="304923" imgH="228571" progId="Paint.Picture">
                  <p:embed/>
                </p:oleObj>
              </mc:Choice>
              <mc:Fallback>
                <p:oleObj name="Bitmap" r:id="rId4" imgW="304923" imgH="2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553200"/>
                        <a:ext cx="304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81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457200" y="6553200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Bitmap" r:id="rId6" imgW="304923" imgH="228571" progId="Paint.Picture">
                  <p:embed/>
                </p:oleObj>
              </mc:Choice>
              <mc:Fallback>
                <p:oleObj name="Bitmap" r:id="rId6" imgW="304923" imgH="2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553200"/>
                        <a:ext cx="304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83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152400" y="6553200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Bitmap" r:id="rId8" imgW="304923" imgH="228571" progId="Paint.Picture">
                  <p:embed/>
                </p:oleObj>
              </mc:Choice>
              <mc:Fallback>
                <p:oleObj name="Bitmap" r:id="rId8" imgW="304923" imgH="2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553200"/>
                        <a:ext cx="304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86"/>
          <p:cNvSpPr>
            <a:spLocks noChangeArrowheads="1"/>
          </p:cNvSpPr>
          <p:nvPr/>
        </p:nvSpPr>
        <p:spPr bwMode="auto">
          <a:xfrm>
            <a:off x="9839325" y="6542088"/>
            <a:ext cx="6000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6788B05-50EF-4E12-8CAA-932946FBDA36}" type="slidenum">
              <a:rPr lang="de-DE" altLang="fr-FR" sz="1600" smtClean="0">
                <a:solidFill>
                  <a:srgbClr val="BCBCBC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fr-FR" sz="1600">
              <a:solidFill>
                <a:srgbClr val="BCBCBC"/>
              </a:solidFill>
            </a:endParaRPr>
          </a:p>
        </p:txBody>
      </p:sp>
      <p:sp>
        <p:nvSpPr>
          <p:cNvPr id="1032" name="Text Box 6"/>
          <p:cNvSpPr txBox="1">
            <a:spLocks noChangeArrowheads="1"/>
          </p:cNvSpPr>
          <p:nvPr/>
        </p:nvSpPr>
        <p:spPr bwMode="auto">
          <a:xfrm>
            <a:off x="304800" y="139700"/>
            <a:ext cx="6973888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ctr">
            <a:spAutoFit/>
          </a:bodyPr>
          <a:lstStyle>
            <a:lvl1pPr>
              <a:defRPr sz="1200"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>
                <a:solidFill>
                  <a:srgbClr val="BCBCBC"/>
                </a:solidFill>
              </a:rPr>
              <a:t>EUROMETAL PRESENTATION </a:t>
            </a:r>
          </a:p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>
                <a:solidFill>
                  <a:srgbClr val="BCBCBC"/>
                </a:solidFill>
              </a:rPr>
              <a:t>PLATTS  STEEL SUPPLY CHAIN CONFERENCE, ANTWERP 15 OCTOBER 2013</a:t>
            </a:r>
          </a:p>
        </p:txBody>
      </p:sp>
      <p:graphicFrame>
        <p:nvGraphicFramePr>
          <p:cNvPr id="1033" name="Object 92">
            <a:hlinkClick r:id="" action="ppaction://hlinkshowjump?jump=previousslide"/>
          </p:cNvPr>
          <p:cNvGraphicFramePr>
            <a:graphicFrameLocks noChangeAspect="1"/>
          </p:cNvGraphicFramePr>
          <p:nvPr/>
        </p:nvGraphicFramePr>
        <p:xfrm>
          <a:off x="9525000" y="6553200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Bitmap" r:id="rId10" imgW="304923" imgH="228571" progId="Paint.Picture">
                  <p:embed/>
                </p:oleObj>
              </mc:Choice>
              <mc:Fallback>
                <p:oleObj name="Bitmap" r:id="rId10" imgW="304923" imgH="2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0" y="6553200"/>
                        <a:ext cx="304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93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9829800" y="6553200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Bitmap" r:id="rId12" imgW="304923" imgH="228571" progId="Paint.Picture">
                  <p:embed/>
                </p:oleObj>
              </mc:Choice>
              <mc:Fallback>
                <p:oleObj name="Bitmap" r:id="rId12" imgW="304923" imgH="2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6553200"/>
                        <a:ext cx="304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dk2" tx1="lt1" bg2="dk1" tx2="lt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CBCB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g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hyperlink" Target="http://www.tivolicongresscenter.dk/" TargetMode="External"/><Relationship Id="rId5" Type="http://schemas.openxmlformats.org/officeDocument/2006/relationships/hyperlink" Target="mailto:tivolihotel@arp-hansen.dk" TargetMode="External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openhagen-denmark-16.jpg"/>
          <p:cNvPicPr>
            <a:picLocks noChangeAspect="1"/>
          </p:cNvPicPr>
          <p:nvPr/>
        </p:nvPicPr>
        <p:blipFill>
          <a:blip r:embed="rId2"/>
          <a:srcRect t="1528" b="8012"/>
          <a:stretch>
            <a:fillRect/>
          </a:stretch>
        </p:blipFill>
        <p:spPr>
          <a:xfrm>
            <a:off x="725484" y="620685"/>
            <a:ext cx="9232852" cy="55681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6"/>
          <p:cNvSpPr/>
          <p:nvPr/>
        </p:nvSpPr>
        <p:spPr>
          <a:xfrm>
            <a:off x="2885728" y="692694"/>
            <a:ext cx="6971750" cy="147732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ts val="362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 dirty="0">
                <a:solidFill>
                  <a:srgbClr val="0070C0"/>
                </a:solidFill>
                <a:effectLst>
                  <a:outerShdw dist="20323" dir="1799338">
                    <a:srgbClr val="000000"/>
                  </a:outerShdw>
                </a:effectLst>
                <a:uFillTx/>
                <a:latin typeface="Arial" pitchFamily="34"/>
                <a:cs typeface="Arial" pitchFamily="34"/>
              </a:rPr>
              <a:t>EUROMETAL </a:t>
            </a:r>
            <a:r>
              <a:rPr lang="en-US" sz="2400" b="1" dirty="0">
                <a:solidFill>
                  <a:srgbClr val="0070C0"/>
                </a:solidFill>
                <a:effectLst>
                  <a:outerShdw dist="20323" dir="1799338">
                    <a:srgbClr val="000000"/>
                  </a:outerShdw>
                </a:effectLst>
                <a:latin typeface="Arial" pitchFamily="34"/>
                <a:cs typeface="Arial" pitchFamily="34"/>
              </a:rPr>
              <a:t>REGIONAL MEETING NORDICS</a:t>
            </a:r>
          </a:p>
          <a:p>
            <a:pPr marL="0" marR="0" lvl="0" indent="0" algn="r" defTabSz="914400" rtl="0" fontAlgn="auto" hangingPunct="1">
              <a:lnSpc>
                <a:spcPts val="362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 dirty="0">
                <a:solidFill>
                  <a:srgbClr val="0070C0"/>
                </a:solidFill>
                <a:effectLst>
                  <a:outerShdw dist="20323" dir="1799338">
                    <a:srgbClr val="000000"/>
                  </a:outerShdw>
                </a:effectLst>
                <a:uFillTx/>
                <a:latin typeface="Arial" pitchFamily="34"/>
                <a:cs typeface="Arial" pitchFamily="34"/>
              </a:rPr>
              <a:t>TIVOLI HOTEL &amp; CONFERENCE CENTER</a:t>
            </a:r>
          </a:p>
          <a:p>
            <a:pPr marL="0" marR="0" lvl="0" indent="0" algn="r" defTabSz="914400" rtl="0" fontAlgn="auto" hangingPunct="1">
              <a:lnSpc>
                <a:spcPts val="362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 dirty="0">
                <a:solidFill>
                  <a:srgbClr val="0070C0"/>
                </a:solidFill>
                <a:effectLst>
                  <a:outerShdw dist="20323" dir="1799338">
                    <a:srgbClr val="000000"/>
                  </a:outerShdw>
                </a:effectLst>
                <a:uFillTx/>
                <a:latin typeface="Arial" pitchFamily="34"/>
                <a:cs typeface="Arial" pitchFamily="34"/>
              </a:rPr>
              <a:t> COPENHAGEN </a:t>
            </a:r>
            <a:r>
              <a:rPr lang="en-US" sz="2400" b="1" dirty="0">
                <a:solidFill>
                  <a:srgbClr val="0070C0"/>
                </a:solidFill>
                <a:effectLst>
                  <a:outerShdw dist="20323" dir="1799338">
                    <a:srgbClr val="000000"/>
                  </a:outerShdw>
                </a:effectLst>
                <a:latin typeface="Arial" pitchFamily="34"/>
                <a:cs typeface="Arial" pitchFamily="34"/>
              </a:rPr>
              <a:t>08 JUNE 2017</a:t>
            </a:r>
            <a:r>
              <a:rPr lang="en-US" sz="2400" b="1" i="0" u="none" strike="noStrike" kern="1200" cap="none" spc="0" baseline="0" dirty="0">
                <a:solidFill>
                  <a:srgbClr val="0070C0"/>
                </a:solidFill>
                <a:effectLst>
                  <a:outerShdw dist="20323" dir="1799338">
                    <a:srgbClr val="000000"/>
                  </a:outerShdw>
                </a:effectLst>
                <a:uFillTx/>
                <a:latin typeface="Arial" pitchFamily="34"/>
                <a:cs typeface="Arial" pitchFamily="34"/>
              </a:rPr>
              <a:t>   </a:t>
            </a:r>
            <a:r>
              <a:rPr lang="en-US" sz="2400" b="1" i="0" u="none" strike="noStrike" kern="1200" cap="none" spc="0" baseline="0" dirty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FillTx/>
                <a:latin typeface="Arial" pitchFamily="34"/>
                <a:cs typeface="Arial" pitchFamily="34"/>
              </a:rPr>
              <a:t>      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25488" y="5517232"/>
            <a:ext cx="9217024" cy="677108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r="100000" b="100000"/>
            </a:path>
            <a:tileRect l="-100000" t="-100000"/>
          </a:gradFill>
          <a:ln w="28575">
            <a:solidFill>
              <a:srgbClr val="FF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2000" b="1" kern="0" dirty="0" smtClean="0">
                <a:solidFill>
                  <a:schemeClr val="accent1"/>
                </a:solidFill>
                <a:latin typeface="Arial" pitchFamily="34"/>
                <a:cs typeface="Arial" pitchFamily="34"/>
              </a:rPr>
              <a:t>NORDIC </a:t>
            </a:r>
            <a:r>
              <a:rPr lang="fr-LU" sz="2000" b="1" kern="0" dirty="0">
                <a:solidFill>
                  <a:schemeClr val="accent1"/>
                </a:solidFill>
                <a:latin typeface="Arial" pitchFamily="34"/>
                <a:cs typeface="Arial" pitchFamily="34"/>
              </a:rPr>
              <a:t>STEEL MARKETS AFTER THE CONSOLIDATION </a:t>
            </a:r>
            <a:endParaRPr lang="fr-LU" sz="2000" b="1" kern="0" dirty="0">
              <a:solidFill>
                <a:schemeClr val="bg1"/>
              </a:solidFill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b="1" kern="0" dirty="0">
                <a:solidFill>
                  <a:schemeClr val="bg1"/>
                </a:solidFill>
                <a:latin typeface="Arial" pitchFamily="34"/>
                <a:cs typeface="Arial" pitchFamily="34"/>
              </a:rPr>
              <a:t>MEETING PROGRAM</a:t>
            </a:r>
            <a:r>
              <a:rPr lang="fr-LU" b="1" kern="0" dirty="0" smtClean="0">
                <a:solidFill>
                  <a:schemeClr val="bg1"/>
                </a:solidFill>
                <a:latin typeface="Arial" pitchFamily="34"/>
                <a:cs typeface="Arial" pitchFamily="34"/>
              </a:rPr>
              <a:t>: STATUS </a:t>
            </a:r>
            <a:r>
              <a:rPr lang="fr-LU" b="1" kern="0" dirty="0">
                <a:solidFill>
                  <a:schemeClr val="bg1"/>
                </a:solidFill>
                <a:latin typeface="Arial" pitchFamily="34"/>
                <a:cs typeface="Arial" pitchFamily="34"/>
              </a:rPr>
              <a:t>06.04.17</a:t>
            </a:r>
          </a:p>
        </p:txBody>
      </p:sp>
      <p:pic>
        <p:nvPicPr>
          <p:cNvPr id="8" name="Picture 7" descr="logo eurometal whit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6" y="4437112"/>
            <a:ext cx="1080120" cy="94970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 txBox="1">
            <a:spLocks noGrp="1"/>
          </p:cNvSpPr>
          <p:nvPr>
            <p:ph type="title"/>
          </p:nvPr>
        </p:nvSpPr>
        <p:spPr>
          <a:xfrm>
            <a:off x="708238" y="548680"/>
            <a:ext cx="9306281" cy="360040"/>
          </a:xfrm>
        </p:spPr>
        <p:txBody>
          <a:bodyPr/>
          <a:lstStyle/>
          <a:p>
            <a:pPr lvl="0" algn="r"/>
            <a:r>
              <a:rPr lang="de-DE" dirty="0">
                <a:solidFill>
                  <a:srgbClr val="0070C0"/>
                </a:solidFill>
              </a:rPr>
              <a:t>EUROMETAL REGIONAL MEETING NORDICS  COPENHAGEN 08 JUNE 2017</a:t>
            </a:r>
            <a:br>
              <a:rPr lang="de-DE" dirty="0">
                <a:solidFill>
                  <a:srgbClr val="0070C0"/>
                </a:solidFill>
              </a:rPr>
            </a:br>
            <a:r>
              <a:rPr lang="de-DE" dirty="0">
                <a:solidFill>
                  <a:srgbClr val="0070C0"/>
                </a:solidFill>
              </a:rPr>
              <a:t>CONFERENCE PROGRAM                    </a:t>
            </a:r>
          </a:p>
        </p:txBody>
      </p:sp>
      <p:pic>
        <p:nvPicPr>
          <p:cNvPr id="3" name="Picture 4" descr="D:\E A S S C\121 FRANKFURT\GRAFIK\BACK BLUE 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61996" y="1371600"/>
            <a:ext cx="9144000" cy="449580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7"/>
          <p:cNvSpPr txBox="1"/>
          <p:nvPr/>
        </p:nvSpPr>
        <p:spPr>
          <a:xfrm>
            <a:off x="869502" y="1340768"/>
            <a:ext cx="9070262" cy="41969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08.30: </a:t>
            </a:r>
            <a:r>
              <a:rPr lang="fr-LU" sz="1400" b="1" kern="0" dirty="0">
                <a:solidFill>
                  <a:srgbClr val="FFFFFF"/>
                </a:solidFill>
                <a:latin typeface="Arial" pitchFamily="34"/>
                <a:cs typeface="Arial" pitchFamily="34"/>
              </a:rPr>
              <a:t>WELCOME DESK OPENS</a:t>
            </a:r>
            <a:endParaRPr lang="fr-LU" sz="1400" b="1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09.00: </a:t>
            </a:r>
            <a:r>
              <a:rPr lang="fr-LU" sz="1400" b="1" i="0" u="none" strike="noStrike" kern="1200" cap="none" spc="0" baseline="0" dirty="0">
                <a:solidFill>
                  <a:srgbClr val="FFFF00"/>
                </a:solidFill>
                <a:uFillTx/>
                <a:latin typeface="Arial" pitchFamily="34"/>
                <a:cs typeface="Arial" pitchFamily="34"/>
              </a:rPr>
              <a:t>THE GENERAL PICTURE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dirty="0">
                <a:solidFill>
                  <a:srgbClr val="FFFF00"/>
                </a:solidFill>
                <a:latin typeface="Arial" pitchFamily="34"/>
                <a:cs typeface="Arial" pitchFamily="34"/>
              </a:rPr>
              <a:t>            </a:t>
            </a: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EU INDUSTRY POLICY &amp; EU STEEL TRADE CASES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i="0" u="none" strike="noStrike" kern="1200" cap="none" spc="0" baseline="0" dirty="0">
                <a:solidFill>
                  <a:schemeClr val="bg1"/>
                </a:solidFill>
                <a:uFillTx/>
                <a:latin typeface="Arial" pitchFamily="34"/>
                <a:cs typeface="Arial" pitchFamily="34"/>
              </a:rPr>
              <a:t>            </a:t>
            </a: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Aleksandra </a:t>
            </a:r>
            <a:r>
              <a:rPr lang="fr-LU" sz="1400" b="1" dirty="0" err="1">
                <a:solidFill>
                  <a:schemeClr val="bg1"/>
                </a:solidFill>
                <a:latin typeface="Arial" pitchFamily="34"/>
                <a:cs typeface="Arial" pitchFamily="34"/>
              </a:rPr>
              <a:t>Kozlowska</a:t>
            </a: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 </a:t>
            </a:r>
            <a:r>
              <a:rPr lang="fr-LU" sz="1400" b="1" dirty="0" err="1">
                <a:solidFill>
                  <a:schemeClr val="bg1"/>
                </a:solidFill>
                <a:latin typeface="Arial" pitchFamily="34"/>
                <a:cs typeface="Arial" pitchFamily="34"/>
              </a:rPr>
              <a:t>from</a:t>
            </a: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 EU DG </a:t>
            </a:r>
            <a:r>
              <a:rPr lang="fr-LU" sz="1400" b="1" dirty="0" err="1">
                <a:solidFill>
                  <a:schemeClr val="bg1"/>
                </a:solidFill>
                <a:latin typeface="Arial" pitchFamily="34"/>
                <a:cs typeface="Arial" pitchFamily="34"/>
              </a:rPr>
              <a:t>Growth</a:t>
            </a: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, to </a:t>
            </a:r>
            <a:r>
              <a:rPr lang="fr-LU" sz="1400" b="1" dirty="0" err="1">
                <a:solidFill>
                  <a:schemeClr val="bg1"/>
                </a:solidFill>
                <a:latin typeface="Arial" pitchFamily="34"/>
                <a:cs typeface="Arial" pitchFamily="34"/>
              </a:rPr>
              <a:t>be</a:t>
            </a: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 </a:t>
            </a:r>
            <a:r>
              <a:rPr lang="fr-LU" sz="1400" b="1" dirty="0" err="1">
                <a:solidFill>
                  <a:schemeClr val="bg1"/>
                </a:solidFill>
                <a:latin typeface="Arial" pitchFamily="34"/>
                <a:cs typeface="Arial" pitchFamily="34"/>
              </a:rPr>
              <a:t>confirmed</a:t>
            </a:r>
            <a:endParaRPr lang="fr-LU" sz="1400" b="1" dirty="0">
              <a:solidFill>
                <a:schemeClr val="bg1"/>
              </a:solidFill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i="0" u="none" strike="noStrike" kern="1200" cap="none" spc="0" baseline="0" dirty="0">
                <a:solidFill>
                  <a:schemeClr val="bg1"/>
                </a:solidFill>
                <a:uFillTx/>
                <a:latin typeface="Arial" pitchFamily="34"/>
                <a:cs typeface="Arial" pitchFamily="34"/>
              </a:rPr>
              <a:t>            </a:t>
            </a: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THE NORDIC MACRO-ECONOMICS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i="0" u="none" strike="noStrike" kern="1200" cap="none" spc="0" baseline="0" dirty="0">
                <a:solidFill>
                  <a:schemeClr val="bg1"/>
                </a:solidFill>
                <a:uFillTx/>
                <a:latin typeface="Arial" pitchFamily="34"/>
                <a:cs typeface="Arial" pitchFamily="34"/>
              </a:rPr>
              <a:t>            Chief Economist </a:t>
            </a:r>
            <a:r>
              <a:rPr lang="fr-LU" sz="1400" b="1" i="0" u="none" strike="noStrike" kern="1200" cap="none" spc="0" baseline="0" dirty="0" err="1">
                <a:solidFill>
                  <a:schemeClr val="bg1"/>
                </a:solidFill>
                <a:uFillTx/>
                <a:latin typeface="Arial" pitchFamily="34"/>
                <a:cs typeface="Arial" pitchFamily="34"/>
              </a:rPr>
              <a:t>from</a:t>
            </a:r>
            <a:r>
              <a:rPr lang="fr-LU" sz="1400" b="1" i="0" u="none" strike="noStrike" kern="1200" cap="none" spc="0" baseline="0" dirty="0">
                <a:solidFill>
                  <a:schemeClr val="bg1"/>
                </a:solidFill>
                <a:uFillTx/>
                <a:latin typeface="Arial" pitchFamily="34"/>
                <a:cs typeface="Arial" pitchFamily="34"/>
              </a:rPr>
              <a:t> a </a:t>
            </a:r>
            <a:r>
              <a:rPr lang="fr-LU" sz="1400" b="1" i="0" u="none" strike="noStrike" kern="1200" cap="none" spc="0" baseline="0" dirty="0" err="1">
                <a:solidFill>
                  <a:schemeClr val="bg1"/>
                </a:solidFill>
                <a:uFillTx/>
                <a:latin typeface="Arial" pitchFamily="34"/>
                <a:cs typeface="Arial" pitchFamily="34"/>
              </a:rPr>
              <a:t>Nordic</a:t>
            </a:r>
            <a:r>
              <a:rPr lang="fr-LU" sz="1400" b="1" i="0" u="none" strike="noStrike" kern="1200" cap="none" spc="0" baseline="0" dirty="0">
                <a:solidFill>
                  <a:schemeClr val="bg1"/>
                </a:solidFill>
                <a:uFillTx/>
                <a:latin typeface="Arial" pitchFamily="34"/>
                <a:cs typeface="Arial" pitchFamily="34"/>
              </a:rPr>
              <a:t> </a:t>
            </a:r>
            <a:r>
              <a:rPr lang="fr-LU" sz="1400" b="1" i="0" u="none" strike="noStrike" kern="1200" cap="none" spc="0" baseline="0" dirty="0" err="1">
                <a:solidFill>
                  <a:schemeClr val="bg1"/>
                </a:solidFill>
                <a:uFillTx/>
                <a:latin typeface="Arial" pitchFamily="34"/>
                <a:cs typeface="Arial" pitchFamily="34"/>
              </a:rPr>
              <a:t>bank</a:t>
            </a:r>
            <a:r>
              <a:rPr lang="fr-LU" sz="1400" b="1" i="0" u="none" strike="noStrike" kern="1200" cap="none" spc="0" baseline="0" dirty="0">
                <a:solidFill>
                  <a:schemeClr val="bg1"/>
                </a:solidFill>
                <a:uFillTx/>
                <a:latin typeface="Arial" pitchFamily="34"/>
                <a:cs typeface="Arial" pitchFamily="34"/>
              </a:rPr>
              <a:t> to </a:t>
            </a:r>
            <a:r>
              <a:rPr lang="fr-LU" sz="1400" b="1" i="0" u="none" strike="noStrike" kern="1200" cap="none" spc="0" baseline="0" dirty="0" err="1">
                <a:solidFill>
                  <a:schemeClr val="bg1"/>
                </a:solidFill>
                <a:uFillTx/>
                <a:latin typeface="Arial" pitchFamily="34"/>
                <a:cs typeface="Arial" pitchFamily="34"/>
              </a:rPr>
              <a:t>be</a:t>
            </a:r>
            <a:r>
              <a:rPr lang="fr-LU" sz="1400" b="1" i="0" u="none" strike="noStrike" kern="1200" cap="none" spc="0" baseline="0" dirty="0">
                <a:solidFill>
                  <a:schemeClr val="bg1"/>
                </a:solidFill>
                <a:uFillTx/>
                <a:latin typeface="Arial" pitchFamily="34"/>
                <a:cs typeface="Arial" pitchFamily="34"/>
              </a:rPr>
              <a:t> </a:t>
            </a:r>
            <a:r>
              <a:rPr lang="fr-LU" sz="1400" b="1" i="0" u="none" strike="noStrike" kern="1200" cap="none" spc="0" baseline="0" dirty="0" err="1">
                <a:solidFill>
                  <a:schemeClr val="bg1"/>
                </a:solidFill>
                <a:uFillTx/>
                <a:latin typeface="Arial" pitchFamily="34"/>
                <a:cs typeface="Arial" pitchFamily="34"/>
              </a:rPr>
              <a:t>invited</a:t>
            </a:r>
            <a:endParaRPr lang="fr-LU" sz="1400" b="1" i="0" u="none" strike="noStrike" kern="1200" cap="none" spc="0" baseline="0" dirty="0">
              <a:solidFill>
                <a:schemeClr val="bg1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10.15    COFFEE BREAK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LU" sz="1400" b="1" i="0" u="none" strike="noStrike" kern="1200" cap="none" spc="0" baseline="0" dirty="0">
              <a:solidFill>
                <a:schemeClr val="bg1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10.45:  </a:t>
            </a:r>
            <a:r>
              <a:rPr lang="fr-LU" sz="1400" b="1" dirty="0">
                <a:solidFill>
                  <a:srgbClr val="FFFF00"/>
                </a:solidFill>
                <a:latin typeface="Arial" pitchFamily="34"/>
                <a:cs typeface="Arial" pitchFamily="34"/>
              </a:rPr>
              <a:t>DEMAND SIDE SESSION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i="0" u="none" strike="noStrike" kern="1200" cap="none" spc="0" baseline="0" dirty="0">
                <a:solidFill>
                  <a:srgbClr val="FFFF00"/>
                </a:solidFill>
                <a:uFillTx/>
                <a:latin typeface="Arial" pitchFamily="34"/>
                <a:cs typeface="Arial" pitchFamily="34"/>
              </a:rPr>
              <a:t>            </a:t>
            </a: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TRENDS IN WIND ENERGY SECTOR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i="0" u="none" strike="noStrike" kern="1200" cap="none" spc="0" baseline="0" dirty="0">
                <a:solidFill>
                  <a:schemeClr val="bg1"/>
                </a:solidFill>
                <a:uFillTx/>
                <a:latin typeface="Arial" pitchFamily="34"/>
                <a:cs typeface="Arial" pitchFamily="34"/>
              </a:rPr>
              <a:t>            Speaker to </a:t>
            </a:r>
            <a:r>
              <a:rPr lang="fr-LU" sz="1400" b="1" i="0" u="none" strike="noStrike" kern="1200" cap="none" spc="0" baseline="0" dirty="0" err="1">
                <a:solidFill>
                  <a:schemeClr val="bg1"/>
                </a:solidFill>
                <a:uFillTx/>
                <a:latin typeface="Arial" pitchFamily="34"/>
                <a:cs typeface="Arial" pitchFamily="34"/>
              </a:rPr>
              <a:t>be</a:t>
            </a:r>
            <a:r>
              <a:rPr lang="fr-LU" sz="1400" b="1" i="0" u="none" strike="noStrike" kern="1200" cap="none" spc="0" baseline="0" dirty="0">
                <a:solidFill>
                  <a:schemeClr val="bg1"/>
                </a:solidFill>
                <a:uFillTx/>
                <a:latin typeface="Arial" pitchFamily="34"/>
                <a:cs typeface="Arial" pitchFamily="34"/>
              </a:rPr>
              <a:t> </a:t>
            </a:r>
            <a:r>
              <a:rPr lang="fr-LU" sz="1400" b="1" i="0" u="none" strike="noStrike" kern="1200" cap="none" spc="0" baseline="0" dirty="0" err="1">
                <a:solidFill>
                  <a:schemeClr val="bg1"/>
                </a:solidFill>
                <a:uFillTx/>
                <a:latin typeface="Arial" pitchFamily="34"/>
                <a:cs typeface="Arial" pitchFamily="34"/>
              </a:rPr>
              <a:t>invited</a:t>
            </a: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 </a:t>
            </a:r>
            <a:r>
              <a:rPr lang="fr-LU" sz="1400" b="1" dirty="0" err="1">
                <a:solidFill>
                  <a:schemeClr val="bg1"/>
                </a:solidFill>
                <a:latin typeface="Arial" pitchFamily="34"/>
                <a:cs typeface="Arial" pitchFamily="34"/>
              </a:rPr>
              <a:t>invited</a:t>
            </a:r>
            <a:endParaRPr lang="fr-LU" sz="1400" b="1" dirty="0">
              <a:solidFill>
                <a:schemeClr val="bg1"/>
              </a:solidFill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i="0" u="none" strike="noStrike" kern="1200" cap="none" spc="0" baseline="0" dirty="0">
                <a:solidFill>
                  <a:schemeClr val="bg1"/>
                </a:solidFill>
                <a:uFillTx/>
                <a:latin typeface="Arial" pitchFamily="34"/>
                <a:cs typeface="Arial" pitchFamily="34"/>
              </a:rPr>
              <a:t>            </a:t>
            </a: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THE FUTURE OF THE NORDIC AUTOMOTIVE INDUSTRY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i="0" u="none" strike="noStrike" kern="1200" cap="none" spc="0" baseline="0" dirty="0">
                <a:solidFill>
                  <a:schemeClr val="bg1"/>
                </a:solidFill>
                <a:uFillTx/>
                <a:latin typeface="Arial" pitchFamily="34"/>
                <a:cs typeface="Arial" pitchFamily="34"/>
              </a:rPr>
              <a:t>            S</a:t>
            </a: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peaker </a:t>
            </a:r>
            <a:r>
              <a:rPr lang="fr-LU" sz="1400" b="1" dirty="0" err="1">
                <a:solidFill>
                  <a:schemeClr val="bg1"/>
                </a:solidFill>
                <a:latin typeface="Arial" pitchFamily="34"/>
                <a:cs typeface="Arial" pitchFamily="34"/>
              </a:rPr>
              <a:t>from</a:t>
            </a: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 Volvo, or </a:t>
            </a:r>
            <a:r>
              <a:rPr lang="fr-LU" sz="1400" b="1" dirty="0" err="1">
                <a:solidFill>
                  <a:schemeClr val="bg1"/>
                </a:solidFill>
                <a:latin typeface="Arial" pitchFamily="34"/>
                <a:cs typeface="Arial" pitchFamily="34"/>
              </a:rPr>
              <a:t>Scandic</a:t>
            </a: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, or </a:t>
            </a:r>
            <a:r>
              <a:rPr lang="fr-LU" sz="1400" b="1" dirty="0" err="1">
                <a:solidFill>
                  <a:schemeClr val="bg1"/>
                </a:solidFill>
                <a:latin typeface="Arial" pitchFamily="34"/>
                <a:cs typeface="Arial" pitchFamily="34"/>
              </a:rPr>
              <a:t>Tier</a:t>
            </a: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 – 1 supplier; to </a:t>
            </a:r>
            <a:r>
              <a:rPr lang="fr-LU" sz="1400" b="1" dirty="0" err="1">
                <a:solidFill>
                  <a:schemeClr val="bg1"/>
                </a:solidFill>
                <a:latin typeface="Arial" pitchFamily="34"/>
                <a:cs typeface="Arial" pitchFamily="34"/>
              </a:rPr>
              <a:t>be</a:t>
            </a: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 </a:t>
            </a:r>
            <a:r>
              <a:rPr lang="fr-LU" sz="1400" b="1" dirty="0" err="1">
                <a:solidFill>
                  <a:schemeClr val="bg1"/>
                </a:solidFill>
                <a:latin typeface="Arial" pitchFamily="34"/>
                <a:cs typeface="Arial" pitchFamily="34"/>
              </a:rPr>
              <a:t>invited</a:t>
            </a:r>
            <a:endParaRPr lang="fr-LU" sz="1400" b="1" dirty="0">
              <a:solidFill>
                <a:schemeClr val="bg1"/>
              </a:solidFill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LU" sz="1400" b="1" i="0" u="none" strike="noStrike" kern="1200" cap="none" spc="0" baseline="0" dirty="0">
              <a:solidFill>
                <a:schemeClr val="bg1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11.45    </a:t>
            </a:r>
            <a:r>
              <a:rPr lang="fr-LU" sz="1400" b="1" dirty="0">
                <a:solidFill>
                  <a:srgbClr val="FFFF00"/>
                </a:solidFill>
                <a:latin typeface="Arial" pitchFamily="34"/>
                <a:cs typeface="Arial" pitchFamily="34"/>
              </a:rPr>
              <a:t>SUPPLY SIDE SESSION 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dirty="0">
                <a:solidFill>
                  <a:srgbClr val="FFFF00"/>
                </a:solidFill>
                <a:latin typeface="Arial" pitchFamily="34"/>
                <a:cs typeface="Arial" pitchFamily="34"/>
              </a:rPr>
              <a:t>             </a:t>
            </a: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PLATE MARKET PERSPECTIVES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i="0" u="none" strike="noStrike" kern="1200" cap="none" spc="0" baseline="0" dirty="0">
                <a:solidFill>
                  <a:schemeClr val="bg1"/>
                </a:solidFill>
                <a:uFillTx/>
                <a:latin typeface="Arial" pitchFamily="34"/>
                <a:cs typeface="Arial" pitchFamily="34"/>
              </a:rPr>
              <a:t>             </a:t>
            </a: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CEO of NLMK DANSTEEL; </a:t>
            </a:r>
            <a:r>
              <a:rPr lang="fr-LU" sz="1400" b="1" dirty="0" err="1">
                <a:solidFill>
                  <a:schemeClr val="bg1"/>
                </a:solidFill>
                <a:latin typeface="Arial" pitchFamily="34"/>
                <a:cs typeface="Arial" pitchFamily="34"/>
              </a:rPr>
              <a:t>invited</a:t>
            </a:r>
            <a:endParaRPr lang="fr-LU" sz="1400" b="1" dirty="0">
              <a:solidFill>
                <a:schemeClr val="bg1"/>
              </a:solidFill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i="0" u="none" strike="noStrike" kern="1200" cap="none" spc="0" baseline="0" dirty="0">
                <a:solidFill>
                  <a:schemeClr val="bg1"/>
                </a:solidFill>
                <a:uFillTx/>
                <a:latin typeface="Arial" pitchFamily="34"/>
                <a:cs typeface="Arial" pitchFamily="34"/>
              </a:rPr>
              <a:t>             DEVELOPMENTS IN FLAT CARBON MARKETS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             Viktor </a:t>
            </a:r>
            <a:r>
              <a:rPr lang="fr-LU" sz="1400" b="1" dirty="0" err="1">
                <a:solidFill>
                  <a:schemeClr val="bg1"/>
                </a:solidFill>
                <a:latin typeface="Arial" pitchFamily="34"/>
                <a:cs typeface="Arial" pitchFamily="34"/>
              </a:rPr>
              <a:t>Strömberg</a:t>
            </a: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, </a:t>
            </a:r>
            <a:r>
              <a:rPr lang="fr-LU" sz="1400" b="1" dirty="0" err="1">
                <a:solidFill>
                  <a:schemeClr val="bg1"/>
                </a:solidFill>
                <a:latin typeface="Arial" pitchFamily="34"/>
                <a:cs typeface="Arial" pitchFamily="34"/>
              </a:rPr>
              <a:t>Vice-president</a:t>
            </a: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 </a:t>
            </a:r>
            <a:r>
              <a:rPr lang="fr-LU" sz="1400" b="1" dirty="0" err="1">
                <a:solidFill>
                  <a:schemeClr val="bg1"/>
                </a:solidFill>
                <a:latin typeface="Arial" pitchFamily="34"/>
                <a:cs typeface="Arial" pitchFamily="34"/>
              </a:rPr>
              <a:t>Strategy</a:t>
            </a: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, SSAB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LU" sz="1400" b="1" i="0" u="none" strike="noStrike" kern="1200" cap="none" spc="0" baseline="0" dirty="0">
              <a:solidFill>
                <a:schemeClr val="bg1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dirty="0">
                <a:solidFill>
                  <a:schemeClr val="bg1"/>
                </a:solidFill>
                <a:latin typeface="Arial" pitchFamily="34"/>
                <a:cs typeface="Arial" pitchFamily="34"/>
              </a:rPr>
              <a:t>12.45   LUNCH BREAK</a:t>
            </a:r>
            <a:endParaRPr lang="fr-LU" sz="1400" b="1" i="0" u="none" strike="noStrike" kern="1200" cap="none" spc="0" baseline="0" dirty="0">
              <a:solidFill>
                <a:schemeClr val="bg1"/>
              </a:solidFill>
              <a:uFillTx/>
              <a:latin typeface="Arial" pitchFamily="34"/>
              <a:cs typeface="Arial" pitchFamily="34"/>
            </a:endParaRPr>
          </a:p>
        </p:txBody>
      </p:sp>
      <p:pic>
        <p:nvPicPr>
          <p:cNvPr id="7" name="Picture 6" descr="logo eurometal 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368" y="4797152"/>
            <a:ext cx="1080120" cy="94970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spli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 txBox="1">
            <a:spLocks noGrp="1"/>
          </p:cNvSpPr>
          <p:nvPr>
            <p:ph type="title"/>
          </p:nvPr>
        </p:nvSpPr>
        <p:spPr>
          <a:xfrm>
            <a:off x="708238" y="548680"/>
            <a:ext cx="9306281" cy="360040"/>
          </a:xfrm>
        </p:spPr>
        <p:txBody>
          <a:bodyPr/>
          <a:lstStyle/>
          <a:p>
            <a:pPr lvl="0" algn="r"/>
            <a:r>
              <a:rPr lang="de-DE" dirty="0">
                <a:solidFill>
                  <a:srgbClr val="0070C0"/>
                </a:solidFill>
              </a:rPr>
              <a:t>EUROMETAL REGIONAL MEETING NORDICS  COPENHAGEN 08 JUNE 2017                   </a:t>
            </a:r>
            <a:br>
              <a:rPr lang="de-DE" dirty="0">
                <a:solidFill>
                  <a:srgbClr val="0070C0"/>
                </a:solidFill>
              </a:rPr>
            </a:br>
            <a:r>
              <a:rPr lang="de-DE" dirty="0">
                <a:solidFill>
                  <a:srgbClr val="0070C0"/>
                </a:solidFill>
              </a:rPr>
              <a:t>CONFERENCE PROGRAM </a:t>
            </a:r>
          </a:p>
        </p:txBody>
      </p:sp>
      <p:pic>
        <p:nvPicPr>
          <p:cNvPr id="3" name="Picture 4" descr="D:\E A S S C\121 FRANKFURT\GRAFIK\BACK BLUE 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61996" y="1371600"/>
            <a:ext cx="9144000" cy="449580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7"/>
          <p:cNvSpPr txBox="1"/>
          <p:nvPr/>
        </p:nvSpPr>
        <p:spPr>
          <a:xfrm>
            <a:off x="869502" y="1690930"/>
            <a:ext cx="9070262" cy="39703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LU" sz="1400" b="1" kern="0" dirty="0">
              <a:solidFill>
                <a:srgbClr val="FFFFFF"/>
              </a:solidFill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LU" sz="1400" b="1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13.45</a:t>
            </a:r>
            <a:r>
              <a:rPr lang="fr-LU" sz="1400" b="1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 HRS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</a:t>
            </a:r>
            <a:r>
              <a:rPr lang="fr-LU" sz="1400" b="1" dirty="0">
                <a:solidFill>
                  <a:srgbClr val="FFFF00"/>
                </a:solidFill>
                <a:latin typeface="Arial" pitchFamily="34"/>
                <a:cs typeface="Arial" pitchFamily="34"/>
              </a:rPr>
              <a:t>KEY CHALLENGES FOR NORDIC STEEL DISTRIBUTION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13.45</a:t>
            </a:r>
            <a:r>
              <a:rPr lang="fr-LU" sz="1400" b="1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 HRS: PRICING FOR VALUE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               Sebastian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Strasmann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from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Simon &amp;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Kucher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;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confirmed</a:t>
            </a:r>
            <a:endParaRPr lang="fr-LU" sz="1400" b="1" dirty="0">
              <a:solidFill>
                <a:srgbClr val="FFFFFF"/>
              </a:solidFill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14.15 HRS: Focus on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Danish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Steel Distribution: Speaker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from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Danish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steel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distribution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                   Focus on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Swedish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Steel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Distribution: Anders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Martinsson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, CEO BEGROUP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                   Focus on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Finnish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Steel Distribution: Speaker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from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Finnish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steel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distribution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                  </a:t>
            </a:r>
            <a:r>
              <a:rPr lang="fr-LU" sz="1400" b="1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 Focus on </a:t>
            </a:r>
            <a:r>
              <a:rPr lang="fr-LU" sz="1400" b="1" i="0" u="none" strike="noStrike" kern="1200" cap="none" spc="0" baseline="0" dirty="0" err="1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Norwegian</a:t>
            </a:r>
            <a:r>
              <a:rPr lang="fr-LU" sz="1400" b="1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 Steel Distribution: 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Speaker 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from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Norwegian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steel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distribution</a:t>
            </a:r>
            <a:endParaRPr lang="fr-LU" sz="1400" b="1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LU" sz="1400" b="1" dirty="0">
              <a:solidFill>
                <a:srgbClr val="FFFFFF"/>
              </a:solidFill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15.15 HRS: COFFEE BREAK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LU" sz="1400" b="1" dirty="0">
              <a:solidFill>
                <a:srgbClr val="FFFFFF"/>
              </a:solidFill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15.45 HRS</a:t>
            </a:r>
            <a:r>
              <a:rPr lang="fr-LU" sz="1400" b="1" i="0" u="none" strike="noStrike" kern="1200" cap="none" spc="0" baseline="0" dirty="0">
                <a:solidFill>
                  <a:srgbClr val="FFFF00"/>
                </a:solidFill>
                <a:uFillTx/>
                <a:latin typeface="Arial" pitchFamily="34"/>
                <a:cs typeface="Arial" pitchFamily="34"/>
              </a:rPr>
              <a:t>: PANEL DISCUSSION ON CHALLENGES FACING IN FUTURE </a:t>
            </a:r>
            <a:r>
              <a:rPr lang="fr-LU" sz="1400" b="1" dirty="0">
                <a:solidFill>
                  <a:srgbClr val="FFFF00"/>
                </a:solidFill>
                <a:latin typeface="Arial" pitchFamily="34"/>
                <a:cs typeface="Arial" pitchFamily="34"/>
              </a:rPr>
              <a:t>THE </a:t>
            </a:r>
            <a:r>
              <a:rPr lang="fr-LU" sz="1400" b="1" i="0" u="none" strike="noStrike" kern="1200" cap="none" spc="0" baseline="0" dirty="0">
                <a:solidFill>
                  <a:srgbClr val="FFFF00"/>
                </a:solidFill>
                <a:uFillTx/>
                <a:latin typeface="Arial" pitchFamily="34"/>
                <a:cs typeface="Arial" pitchFamily="34"/>
              </a:rPr>
              <a:t>SSC BUSINESS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dirty="0">
                <a:solidFill>
                  <a:schemeClr val="bg1">
                    <a:lumMod val="95000"/>
                  </a:schemeClr>
                </a:solidFill>
                <a:latin typeface="Arial" pitchFamily="34"/>
                <a:cs typeface="Arial" pitchFamily="34"/>
              </a:rPr>
              <a:t>             </a:t>
            </a:r>
            <a:r>
              <a:rPr lang="fr-LU" sz="1400" b="1" dirty="0" err="1">
                <a:solidFill>
                  <a:schemeClr val="bg1">
                    <a:lumMod val="95000"/>
                  </a:schemeClr>
                </a:solidFill>
                <a:latin typeface="Arial" pitchFamily="34"/>
                <a:cs typeface="Arial" pitchFamily="34"/>
              </a:rPr>
              <a:t>Confirmed</a:t>
            </a:r>
            <a:r>
              <a:rPr lang="fr-LU" sz="1400" b="1" dirty="0">
                <a:solidFill>
                  <a:schemeClr val="bg1">
                    <a:lumMod val="95000"/>
                  </a:schemeClr>
                </a:solidFill>
                <a:latin typeface="Arial" pitchFamily="34"/>
                <a:cs typeface="Arial" pitchFamily="34"/>
              </a:rPr>
              <a:t> </a:t>
            </a:r>
            <a:r>
              <a:rPr lang="fr-LU" sz="1400" b="1" dirty="0" err="1">
                <a:solidFill>
                  <a:schemeClr val="bg1">
                    <a:lumMod val="95000"/>
                  </a:schemeClr>
                </a:solidFill>
                <a:latin typeface="Arial" pitchFamily="34"/>
                <a:cs typeface="Arial" pitchFamily="34"/>
              </a:rPr>
              <a:t>panelists</a:t>
            </a:r>
            <a:r>
              <a:rPr lang="fr-LU" sz="1400" b="1" dirty="0">
                <a:solidFill>
                  <a:schemeClr val="bg1">
                    <a:lumMod val="95000"/>
                  </a:schemeClr>
                </a:solidFill>
                <a:latin typeface="Arial" pitchFamily="34"/>
                <a:cs typeface="Arial" pitchFamily="34"/>
              </a:rPr>
              <a:t>: Lars Olsson, Head of Sales </a:t>
            </a:r>
            <a:r>
              <a:rPr lang="fr-LU" sz="1400" b="1" dirty="0" err="1">
                <a:solidFill>
                  <a:schemeClr val="bg1">
                    <a:lumMod val="95000"/>
                  </a:schemeClr>
                </a:solidFill>
                <a:latin typeface="Arial" pitchFamily="34"/>
                <a:cs typeface="Arial" pitchFamily="34"/>
              </a:rPr>
              <a:t>Nordic</a:t>
            </a:r>
            <a:r>
              <a:rPr lang="fr-LU" sz="1400" b="1" dirty="0">
                <a:solidFill>
                  <a:schemeClr val="bg1">
                    <a:lumMod val="95000"/>
                  </a:schemeClr>
                </a:solidFill>
                <a:latin typeface="Arial" pitchFamily="34"/>
                <a:cs typeface="Arial" pitchFamily="34"/>
              </a:rPr>
              <a:t>, SSAB Europe</a:t>
            </a:r>
            <a:endParaRPr lang="fr-LU" sz="1400" b="1" i="0" u="none" strike="noStrike" kern="1200" cap="none" spc="0" baseline="0" dirty="0">
              <a:solidFill>
                <a:schemeClr val="bg1">
                  <a:lumMod val="95000"/>
                </a:schemeClr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           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Panelists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to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be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invited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from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IB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Andresen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</a:t>
            </a:r>
            <a:r>
              <a:rPr lang="fr-LU" sz="1400" b="1" dirty="0" err="1">
                <a:solidFill>
                  <a:srgbClr val="FFFFFF"/>
                </a:solidFill>
                <a:latin typeface="Arial" pitchFamily="34"/>
                <a:cs typeface="Arial" pitchFamily="34"/>
              </a:rPr>
              <a:t>Indistri</a:t>
            </a: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, Tata Steel Distribution Europe,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           ARCELORMITTAL/BEGROUP, … moderated by EUROMETAL President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LU" sz="1400" b="1" dirty="0">
              <a:solidFill>
                <a:srgbClr val="FFFFFF"/>
              </a:solidFill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LU" sz="1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17.00 HRS: END OF THE MEETING</a:t>
            </a:r>
            <a:endParaRPr lang="fr-LU" sz="1400" b="1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pic>
        <p:nvPicPr>
          <p:cNvPr id="7" name="Picture 6" descr="logo eurometal 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368" y="4797152"/>
            <a:ext cx="1080120" cy="94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799986"/>
      </p:ext>
    </p:extLst>
  </p:cSld>
  <p:clrMapOvr>
    <a:masterClrMapping/>
  </p:clrMapOvr>
  <p:transition xmlns:p14="http://schemas.microsoft.com/office/powerpoint/2010/main">
    <p:spli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 txBox="1">
            <a:spLocks noGrp="1"/>
          </p:cNvSpPr>
          <p:nvPr>
            <p:ph type="title"/>
          </p:nvPr>
        </p:nvSpPr>
        <p:spPr>
          <a:xfrm>
            <a:off x="708238" y="548680"/>
            <a:ext cx="9306281" cy="360040"/>
          </a:xfrm>
        </p:spPr>
        <p:txBody>
          <a:bodyPr/>
          <a:lstStyle/>
          <a:p>
            <a:pPr lvl="0" algn="r"/>
            <a:r>
              <a:rPr lang="de-DE" dirty="0">
                <a:solidFill>
                  <a:srgbClr val="0070C0"/>
                </a:solidFill>
              </a:rPr>
              <a:t>EUROMETAL REGIONAL MEETING NORDICS  COPENHAGEN 08 JUNE 2017                   </a:t>
            </a:r>
            <a:br>
              <a:rPr lang="de-DE" dirty="0">
                <a:solidFill>
                  <a:srgbClr val="0070C0"/>
                </a:solidFill>
              </a:rPr>
            </a:br>
            <a:r>
              <a:rPr lang="de-DE" dirty="0">
                <a:solidFill>
                  <a:srgbClr val="0070C0"/>
                </a:solidFill>
              </a:rPr>
              <a:t>HOTEL INFORMATION </a:t>
            </a:r>
          </a:p>
        </p:txBody>
      </p:sp>
      <p:pic>
        <p:nvPicPr>
          <p:cNvPr id="5122" name="Picture 2" descr="https://cdn.ostrovok.ru/t/640x400/ostrovok/cc/07/cc07482cda2f8ff026411121119cfd0c472c27e0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96" y="1988840"/>
            <a:ext cx="5471790" cy="380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342112" y="2204864"/>
            <a:ext cx="3816424" cy="273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a-DK" sz="14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TIVOLI HOTEL &amp; CONGRESS CENTER</a:t>
            </a:r>
            <a:endParaRPr lang="en-GB" sz="14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da-DK" sz="1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GB" sz="14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da-DK" sz="14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Arni </a:t>
            </a:r>
            <a:r>
              <a:rPr lang="da-DK" sz="1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Magnussons Gade 2 - 4</a:t>
            </a:r>
            <a:endParaRPr lang="en-GB" sz="14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da-DK" sz="1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DK-1577 København V</a:t>
            </a:r>
            <a:endParaRPr lang="en-GB" sz="14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da-DK" sz="1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da-DK" sz="1400" dirty="0" smtClean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Web</a:t>
            </a:r>
            <a:r>
              <a:rPr lang="en-GB" sz="14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     </a:t>
            </a:r>
            <a:r>
              <a:rPr lang="en-GB" sz="1400" u="sng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http://www.tivolicongresscenter.dk</a:t>
            </a:r>
            <a:endParaRPr lang="en-GB" sz="14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400" dirty="0" smtClean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Rooms    </a:t>
            </a:r>
            <a:r>
              <a:rPr lang="en-US" sz="1400" dirty="0">
                <a:hlinkClick r:id="rId5"/>
              </a:rPr>
              <a:t>tivolihotel@arp-</a:t>
            </a:r>
            <a:r>
              <a:rPr lang="en-US" sz="1400" dirty="0" smtClean="0">
                <a:hlinkClick r:id="rId5"/>
              </a:rPr>
              <a:t>hansen.dk</a:t>
            </a:r>
            <a:endParaRPr lang="en-US" sz="1400" dirty="0" smtClean="0"/>
          </a:p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Code       </a:t>
            </a:r>
            <a:r>
              <a:rPr lang="is-IS" sz="1400" b="1" dirty="0" smtClean="0"/>
              <a:t>1567662</a:t>
            </a:r>
          </a:p>
          <a:p>
            <a:pPr>
              <a:spcAft>
                <a:spcPts val="0"/>
              </a:spcAft>
            </a:pPr>
            <a:endParaRPr lang="is-IS" sz="14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Standard Double Room </a:t>
            </a:r>
          </a:p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1695 DKK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GB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8" name="Picture 7" descr="logo eurometal white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12" y="2132856"/>
            <a:ext cx="1080120" cy="94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782722"/>
      </p:ext>
    </p:extLst>
  </p:cSld>
  <p:clrMapOvr>
    <a:masterClrMapping/>
  </p:clrMapOvr>
  <p:transition xmlns:p14="http://schemas.microsoft.com/office/powerpoint/2010/main">
    <p:split/>
  </p:transition>
</p:sld>
</file>

<file path=ppt/theme/theme1.xml><?xml version="1.0" encoding="utf-8"?>
<a:theme xmlns:a="http://schemas.openxmlformats.org/drawingml/2006/main" name="= EM TEMPLATE 2012 D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= EM TEMPLATE 2010 DARK">
  <a:themeElements>
    <a:clrScheme name="= EM TEMPLATE 2010 DARK 4">
      <a:dk1>
        <a:srgbClr val="D3CF83"/>
      </a:dk1>
      <a:lt1>
        <a:srgbClr val="BCBCBC"/>
      </a:lt1>
      <a:dk2>
        <a:srgbClr val="001926"/>
      </a:dk2>
      <a:lt2>
        <a:srgbClr val="C18B87"/>
      </a:lt2>
      <a:accent1>
        <a:srgbClr val="002632"/>
      </a:accent1>
      <a:accent2>
        <a:srgbClr val="8FC394"/>
      </a:accent2>
      <a:accent3>
        <a:srgbClr val="AAABAC"/>
      </a:accent3>
      <a:accent4>
        <a:srgbClr val="A0A0A0"/>
      </a:accent4>
      <a:accent5>
        <a:srgbClr val="AAACAD"/>
      </a:accent5>
      <a:accent6>
        <a:srgbClr val="81B086"/>
      </a:accent6>
      <a:hlink>
        <a:srgbClr val="7DD4DD"/>
      </a:hlink>
      <a:folHlink>
        <a:srgbClr val="197BB1"/>
      </a:folHlink>
    </a:clrScheme>
    <a:fontScheme name="= EM TEMPLATE 2010 DAR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= EM TEMPLATE 2010 DARK 1">
        <a:dk1>
          <a:srgbClr val="D3CF83"/>
        </a:dk1>
        <a:lt1>
          <a:srgbClr val="C4C4C4"/>
        </a:lt1>
        <a:dk2>
          <a:srgbClr val="00324B"/>
        </a:dk2>
        <a:lt2>
          <a:srgbClr val="C18B87"/>
        </a:lt2>
        <a:accent1>
          <a:srgbClr val="778CF7"/>
        </a:accent1>
        <a:accent2>
          <a:srgbClr val="8FC394"/>
        </a:accent2>
        <a:accent3>
          <a:srgbClr val="AAADB1"/>
        </a:accent3>
        <a:accent4>
          <a:srgbClr val="A7A7A7"/>
        </a:accent4>
        <a:accent5>
          <a:srgbClr val="BDC5FA"/>
        </a:accent5>
        <a:accent6>
          <a:srgbClr val="81B086"/>
        </a:accent6>
        <a:hlink>
          <a:srgbClr val="7DD4DD"/>
        </a:hlink>
        <a:folHlink>
          <a:srgbClr val="197B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= EM TEMPLATE 2010 DARK 2">
        <a:dk1>
          <a:srgbClr val="D3CF83"/>
        </a:dk1>
        <a:lt1>
          <a:srgbClr val="C4C4C4"/>
        </a:lt1>
        <a:dk2>
          <a:srgbClr val="00324B"/>
        </a:dk2>
        <a:lt2>
          <a:srgbClr val="C18B87"/>
        </a:lt2>
        <a:accent1>
          <a:srgbClr val="A2A2A2"/>
        </a:accent1>
        <a:accent2>
          <a:srgbClr val="8FC394"/>
        </a:accent2>
        <a:accent3>
          <a:srgbClr val="AAADB1"/>
        </a:accent3>
        <a:accent4>
          <a:srgbClr val="A7A7A7"/>
        </a:accent4>
        <a:accent5>
          <a:srgbClr val="CECECE"/>
        </a:accent5>
        <a:accent6>
          <a:srgbClr val="81B086"/>
        </a:accent6>
        <a:hlink>
          <a:srgbClr val="7DD4DD"/>
        </a:hlink>
        <a:folHlink>
          <a:srgbClr val="197B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= EM TEMPLATE 2010 DARK 3">
        <a:dk1>
          <a:srgbClr val="00324B"/>
        </a:dk1>
        <a:lt1>
          <a:srgbClr val="A2A2A2"/>
        </a:lt1>
        <a:dk2>
          <a:srgbClr val="C18B87"/>
        </a:dk2>
        <a:lt2>
          <a:srgbClr val="D3CF83"/>
        </a:lt2>
        <a:accent1>
          <a:srgbClr val="A2A2A2"/>
        </a:accent1>
        <a:accent2>
          <a:srgbClr val="8FC394"/>
        </a:accent2>
        <a:accent3>
          <a:srgbClr val="CECECE"/>
        </a:accent3>
        <a:accent4>
          <a:srgbClr val="00293F"/>
        </a:accent4>
        <a:accent5>
          <a:srgbClr val="CECECE"/>
        </a:accent5>
        <a:accent6>
          <a:srgbClr val="81B086"/>
        </a:accent6>
        <a:hlink>
          <a:srgbClr val="7DD4DD"/>
        </a:hlink>
        <a:folHlink>
          <a:srgbClr val="197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= EM TEMPLATE 2010 DARK 4">
        <a:dk1>
          <a:srgbClr val="D3CF83"/>
        </a:dk1>
        <a:lt1>
          <a:srgbClr val="BCBCBC"/>
        </a:lt1>
        <a:dk2>
          <a:srgbClr val="001926"/>
        </a:dk2>
        <a:lt2>
          <a:srgbClr val="C18B87"/>
        </a:lt2>
        <a:accent1>
          <a:srgbClr val="002632"/>
        </a:accent1>
        <a:accent2>
          <a:srgbClr val="8FC394"/>
        </a:accent2>
        <a:accent3>
          <a:srgbClr val="AAABAC"/>
        </a:accent3>
        <a:accent4>
          <a:srgbClr val="A0A0A0"/>
        </a:accent4>
        <a:accent5>
          <a:srgbClr val="AAACAD"/>
        </a:accent5>
        <a:accent6>
          <a:srgbClr val="81B086"/>
        </a:accent6>
        <a:hlink>
          <a:srgbClr val="7DD4DD"/>
        </a:hlink>
        <a:folHlink>
          <a:srgbClr val="197BB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= EM TEMPLATE 2010 DARK">
  <a:themeElements>
    <a:clrScheme name="= EM TEMPLATE 2010 DARK 4">
      <a:dk1>
        <a:srgbClr val="D3CF83"/>
      </a:dk1>
      <a:lt1>
        <a:srgbClr val="BCBCBC"/>
      </a:lt1>
      <a:dk2>
        <a:srgbClr val="001926"/>
      </a:dk2>
      <a:lt2>
        <a:srgbClr val="C18B87"/>
      </a:lt2>
      <a:accent1>
        <a:srgbClr val="002632"/>
      </a:accent1>
      <a:accent2>
        <a:srgbClr val="8FC394"/>
      </a:accent2>
      <a:accent3>
        <a:srgbClr val="AAABAC"/>
      </a:accent3>
      <a:accent4>
        <a:srgbClr val="A0A0A0"/>
      </a:accent4>
      <a:accent5>
        <a:srgbClr val="AAACAD"/>
      </a:accent5>
      <a:accent6>
        <a:srgbClr val="81B086"/>
      </a:accent6>
      <a:hlink>
        <a:srgbClr val="7DD4DD"/>
      </a:hlink>
      <a:folHlink>
        <a:srgbClr val="197BB1"/>
      </a:folHlink>
    </a:clrScheme>
    <a:fontScheme name="= EM TEMPLATE 2010 DAR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= EM TEMPLATE 2010 DARK 1">
        <a:dk1>
          <a:srgbClr val="D3CF83"/>
        </a:dk1>
        <a:lt1>
          <a:srgbClr val="C4C4C4"/>
        </a:lt1>
        <a:dk2>
          <a:srgbClr val="00324B"/>
        </a:dk2>
        <a:lt2>
          <a:srgbClr val="C18B87"/>
        </a:lt2>
        <a:accent1>
          <a:srgbClr val="778CF7"/>
        </a:accent1>
        <a:accent2>
          <a:srgbClr val="8FC394"/>
        </a:accent2>
        <a:accent3>
          <a:srgbClr val="AAADB1"/>
        </a:accent3>
        <a:accent4>
          <a:srgbClr val="A7A7A7"/>
        </a:accent4>
        <a:accent5>
          <a:srgbClr val="BDC5FA"/>
        </a:accent5>
        <a:accent6>
          <a:srgbClr val="81B086"/>
        </a:accent6>
        <a:hlink>
          <a:srgbClr val="7DD4DD"/>
        </a:hlink>
        <a:folHlink>
          <a:srgbClr val="197B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= EM TEMPLATE 2010 DARK 2">
        <a:dk1>
          <a:srgbClr val="D3CF83"/>
        </a:dk1>
        <a:lt1>
          <a:srgbClr val="C4C4C4"/>
        </a:lt1>
        <a:dk2>
          <a:srgbClr val="00324B"/>
        </a:dk2>
        <a:lt2>
          <a:srgbClr val="C18B87"/>
        </a:lt2>
        <a:accent1>
          <a:srgbClr val="A2A2A2"/>
        </a:accent1>
        <a:accent2>
          <a:srgbClr val="8FC394"/>
        </a:accent2>
        <a:accent3>
          <a:srgbClr val="AAADB1"/>
        </a:accent3>
        <a:accent4>
          <a:srgbClr val="A7A7A7"/>
        </a:accent4>
        <a:accent5>
          <a:srgbClr val="CECECE"/>
        </a:accent5>
        <a:accent6>
          <a:srgbClr val="81B086"/>
        </a:accent6>
        <a:hlink>
          <a:srgbClr val="7DD4DD"/>
        </a:hlink>
        <a:folHlink>
          <a:srgbClr val="197B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= EM TEMPLATE 2010 DARK 3">
        <a:dk1>
          <a:srgbClr val="00324B"/>
        </a:dk1>
        <a:lt1>
          <a:srgbClr val="A2A2A2"/>
        </a:lt1>
        <a:dk2>
          <a:srgbClr val="C18B87"/>
        </a:dk2>
        <a:lt2>
          <a:srgbClr val="D3CF83"/>
        </a:lt2>
        <a:accent1>
          <a:srgbClr val="A2A2A2"/>
        </a:accent1>
        <a:accent2>
          <a:srgbClr val="8FC394"/>
        </a:accent2>
        <a:accent3>
          <a:srgbClr val="CECECE"/>
        </a:accent3>
        <a:accent4>
          <a:srgbClr val="00293F"/>
        </a:accent4>
        <a:accent5>
          <a:srgbClr val="CECECE"/>
        </a:accent5>
        <a:accent6>
          <a:srgbClr val="81B086"/>
        </a:accent6>
        <a:hlink>
          <a:srgbClr val="7DD4DD"/>
        </a:hlink>
        <a:folHlink>
          <a:srgbClr val="197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= EM TEMPLATE 2010 DARK 4">
        <a:dk1>
          <a:srgbClr val="D3CF83"/>
        </a:dk1>
        <a:lt1>
          <a:srgbClr val="BCBCBC"/>
        </a:lt1>
        <a:dk2>
          <a:srgbClr val="001926"/>
        </a:dk2>
        <a:lt2>
          <a:srgbClr val="C18B87"/>
        </a:lt2>
        <a:accent1>
          <a:srgbClr val="002632"/>
        </a:accent1>
        <a:accent2>
          <a:srgbClr val="8FC394"/>
        </a:accent2>
        <a:accent3>
          <a:srgbClr val="AAABAC"/>
        </a:accent3>
        <a:accent4>
          <a:srgbClr val="A0A0A0"/>
        </a:accent4>
        <a:accent5>
          <a:srgbClr val="AAACAD"/>
        </a:accent5>
        <a:accent6>
          <a:srgbClr val="81B086"/>
        </a:accent6>
        <a:hlink>
          <a:srgbClr val="7DD4DD"/>
        </a:hlink>
        <a:folHlink>
          <a:srgbClr val="197BB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= EM TEMPLATE 2010 DARK">
  <a:themeElements>
    <a:clrScheme name="= EM TEMPLATE 2010 DARK 4">
      <a:dk1>
        <a:srgbClr val="D3CF83"/>
      </a:dk1>
      <a:lt1>
        <a:srgbClr val="BCBCBC"/>
      </a:lt1>
      <a:dk2>
        <a:srgbClr val="001926"/>
      </a:dk2>
      <a:lt2>
        <a:srgbClr val="C18B87"/>
      </a:lt2>
      <a:accent1>
        <a:srgbClr val="002632"/>
      </a:accent1>
      <a:accent2>
        <a:srgbClr val="8FC394"/>
      </a:accent2>
      <a:accent3>
        <a:srgbClr val="AAABAC"/>
      </a:accent3>
      <a:accent4>
        <a:srgbClr val="A0A0A0"/>
      </a:accent4>
      <a:accent5>
        <a:srgbClr val="AAACAD"/>
      </a:accent5>
      <a:accent6>
        <a:srgbClr val="81B086"/>
      </a:accent6>
      <a:hlink>
        <a:srgbClr val="7DD4DD"/>
      </a:hlink>
      <a:folHlink>
        <a:srgbClr val="197BB1"/>
      </a:folHlink>
    </a:clrScheme>
    <a:fontScheme name="= EM TEMPLATE 2010 DAR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= EM TEMPLATE 2010 DARK 1">
        <a:dk1>
          <a:srgbClr val="D3CF83"/>
        </a:dk1>
        <a:lt1>
          <a:srgbClr val="C4C4C4"/>
        </a:lt1>
        <a:dk2>
          <a:srgbClr val="00324B"/>
        </a:dk2>
        <a:lt2>
          <a:srgbClr val="C18B87"/>
        </a:lt2>
        <a:accent1>
          <a:srgbClr val="778CF7"/>
        </a:accent1>
        <a:accent2>
          <a:srgbClr val="8FC394"/>
        </a:accent2>
        <a:accent3>
          <a:srgbClr val="AAADB1"/>
        </a:accent3>
        <a:accent4>
          <a:srgbClr val="A7A7A7"/>
        </a:accent4>
        <a:accent5>
          <a:srgbClr val="BDC5FA"/>
        </a:accent5>
        <a:accent6>
          <a:srgbClr val="81B086"/>
        </a:accent6>
        <a:hlink>
          <a:srgbClr val="7DD4DD"/>
        </a:hlink>
        <a:folHlink>
          <a:srgbClr val="197B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= EM TEMPLATE 2010 DARK 2">
        <a:dk1>
          <a:srgbClr val="D3CF83"/>
        </a:dk1>
        <a:lt1>
          <a:srgbClr val="C4C4C4"/>
        </a:lt1>
        <a:dk2>
          <a:srgbClr val="00324B"/>
        </a:dk2>
        <a:lt2>
          <a:srgbClr val="C18B87"/>
        </a:lt2>
        <a:accent1>
          <a:srgbClr val="A2A2A2"/>
        </a:accent1>
        <a:accent2>
          <a:srgbClr val="8FC394"/>
        </a:accent2>
        <a:accent3>
          <a:srgbClr val="AAADB1"/>
        </a:accent3>
        <a:accent4>
          <a:srgbClr val="A7A7A7"/>
        </a:accent4>
        <a:accent5>
          <a:srgbClr val="CECECE"/>
        </a:accent5>
        <a:accent6>
          <a:srgbClr val="81B086"/>
        </a:accent6>
        <a:hlink>
          <a:srgbClr val="7DD4DD"/>
        </a:hlink>
        <a:folHlink>
          <a:srgbClr val="197B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= EM TEMPLATE 2010 DARK 3">
        <a:dk1>
          <a:srgbClr val="00324B"/>
        </a:dk1>
        <a:lt1>
          <a:srgbClr val="A2A2A2"/>
        </a:lt1>
        <a:dk2>
          <a:srgbClr val="C18B87"/>
        </a:dk2>
        <a:lt2>
          <a:srgbClr val="D3CF83"/>
        </a:lt2>
        <a:accent1>
          <a:srgbClr val="A2A2A2"/>
        </a:accent1>
        <a:accent2>
          <a:srgbClr val="8FC394"/>
        </a:accent2>
        <a:accent3>
          <a:srgbClr val="CECECE"/>
        </a:accent3>
        <a:accent4>
          <a:srgbClr val="00293F"/>
        </a:accent4>
        <a:accent5>
          <a:srgbClr val="CECECE"/>
        </a:accent5>
        <a:accent6>
          <a:srgbClr val="81B086"/>
        </a:accent6>
        <a:hlink>
          <a:srgbClr val="7DD4DD"/>
        </a:hlink>
        <a:folHlink>
          <a:srgbClr val="197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= EM TEMPLATE 2010 DARK 4">
        <a:dk1>
          <a:srgbClr val="D3CF83"/>
        </a:dk1>
        <a:lt1>
          <a:srgbClr val="BCBCBC"/>
        </a:lt1>
        <a:dk2>
          <a:srgbClr val="001926"/>
        </a:dk2>
        <a:lt2>
          <a:srgbClr val="C18B87"/>
        </a:lt2>
        <a:accent1>
          <a:srgbClr val="002632"/>
        </a:accent1>
        <a:accent2>
          <a:srgbClr val="8FC394"/>
        </a:accent2>
        <a:accent3>
          <a:srgbClr val="AAABAC"/>
        </a:accent3>
        <a:accent4>
          <a:srgbClr val="A0A0A0"/>
        </a:accent4>
        <a:accent5>
          <a:srgbClr val="AAACAD"/>
        </a:accent5>
        <a:accent6>
          <a:srgbClr val="81B086"/>
        </a:accent6>
        <a:hlink>
          <a:srgbClr val="7DD4DD"/>
        </a:hlink>
        <a:folHlink>
          <a:srgbClr val="197BB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= EM TEMPLATE 2010 DARK">
  <a:themeElements>
    <a:clrScheme name="= EM TEMPLATE 2010 DARK 4">
      <a:dk1>
        <a:srgbClr val="D3CF83"/>
      </a:dk1>
      <a:lt1>
        <a:srgbClr val="BCBCBC"/>
      </a:lt1>
      <a:dk2>
        <a:srgbClr val="001926"/>
      </a:dk2>
      <a:lt2>
        <a:srgbClr val="C18B87"/>
      </a:lt2>
      <a:accent1>
        <a:srgbClr val="002632"/>
      </a:accent1>
      <a:accent2>
        <a:srgbClr val="8FC394"/>
      </a:accent2>
      <a:accent3>
        <a:srgbClr val="AAABAC"/>
      </a:accent3>
      <a:accent4>
        <a:srgbClr val="A0A0A0"/>
      </a:accent4>
      <a:accent5>
        <a:srgbClr val="AAACAD"/>
      </a:accent5>
      <a:accent6>
        <a:srgbClr val="81B086"/>
      </a:accent6>
      <a:hlink>
        <a:srgbClr val="7DD4DD"/>
      </a:hlink>
      <a:folHlink>
        <a:srgbClr val="197BB1"/>
      </a:folHlink>
    </a:clrScheme>
    <a:fontScheme name="= EM TEMPLATE 2010 DAR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= EM TEMPLATE 2010 DARK 1">
        <a:dk1>
          <a:srgbClr val="D3CF83"/>
        </a:dk1>
        <a:lt1>
          <a:srgbClr val="C4C4C4"/>
        </a:lt1>
        <a:dk2>
          <a:srgbClr val="00324B"/>
        </a:dk2>
        <a:lt2>
          <a:srgbClr val="C18B87"/>
        </a:lt2>
        <a:accent1>
          <a:srgbClr val="778CF7"/>
        </a:accent1>
        <a:accent2>
          <a:srgbClr val="8FC394"/>
        </a:accent2>
        <a:accent3>
          <a:srgbClr val="AAADB1"/>
        </a:accent3>
        <a:accent4>
          <a:srgbClr val="A7A7A7"/>
        </a:accent4>
        <a:accent5>
          <a:srgbClr val="BDC5FA"/>
        </a:accent5>
        <a:accent6>
          <a:srgbClr val="81B086"/>
        </a:accent6>
        <a:hlink>
          <a:srgbClr val="7DD4DD"/>
        </a:hlink>
        <a:folHlink>
          <a:srgbClr val="197B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= EM TEMPLATE 2010 DARK 2">
        <a:dk1>
          <a:srgbClr val="D3CF83"/>
        </a:dk1>
        <a:lt1>
          <a:srgbClr val="C4C4C4"/>
        </a:lt1>
        <a:dk2>
          <a:srgbClr val="00324B"/>
        </a:dk2>
        <a:lt2>
          <a:srgbClr val="C18B87"/>
        </a:lt2>
        <a:accent1>
          <a:srgbClr val="A2A2A2"/>
        </a:accent1>
        <a:accent2>
          <a:srgbClr val="8FC394"/>
        </a:accent2>
        <a:accent3>
          <a:srgbClr val="AAADB1"/>
        </a:accent3>
        <a:accent4>
          <a:srgbClr val="A7A7A7"/>
        </a:accent4>
        <a:accent5>
          <a:srgbClr val="CECECE"/>
        </a:accent5>
        <a:accent6>
          <a:srgbClr val="81B086"/>
        </a:accent6>
        <a:hlink>
          <a:srgbClr val="7DD4DD"/>
        </a:hlink>
        <a:folHlink>
          <a:srgbClr val="197B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= EM TEMPLATE 2010 DARK 3">
        <a:dk1>
          <a:srgbClr val="00324B"/>
        </a:dk1>
        <a:lt1>
          <a:srgbClr val="A2A2A2"/>
        </a:lt1>
        <a:dk2>
          <a:srgbClr val="C18B87"/>
        </a:dk2>
        <a:lt2>
          <a:srgbClr val="D3CF83"/>
        </a:lt2>
        <a:accent1>
          <a:srgbClr val="A2A2A2"/>
        </a:accent1>
        <a:accent2>
          <a:srgbClr val="8FC394"/>
        </a:accent2>
        <a:accent3>
          <a:srgbClr val="CECECE"/>
        </a:accent3>
        <a:accent4>
          <a:srgbClr val="00293F"/>
        </a:accent4>
        <a:accent5>
          <a:srgbClr val="CECECE"/>
        </a:accent5>
        <a:accent6>
          <a:srgbClr val="81B086"/>
        </a:accent6>
        <a:hlink>
          <a:srgbClr val="7DD4DD"/>
        </a:hlink>
        <a:folHlink>
          <a:srgbClr val="197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= EM TEMPLATE 2010 DARK 4">
        <a:dk1>
          <a:srgbClr val="D3CF83"/>
        </a:dk1>
        <a:lt1>
          <a:srgbClr val="BCBCBC"/>
        </a:lt1>
        <a:dk2>
          <a:srgbClr val="001926"/>
        </a:dk2>
        <a:lt2>
          <a:srgbClr val="C18B87"/>
        </a:lt2>
        <a:accent1>
          <a:srgbClr val="002632"/>
        </a:accent1>
        <a:accent2>
          <a:srgbClr val="8FC394"/>
        </a:accent2>
        <a:accent3>
          <a:srgbClr val="AAABAC"/>
        </a:accent3>
        <a:accent4>
          <a:srgbClr val="A0A0A0"/>
        </a:accent4>
        <a:accent5>
          <a:srgbClr val="AAACAD"/>
        </a:accent5>
        <a:accent6>
          <a:srgbClr val="81B086"/>
        </a:accent6>
        <a:hlink>
          <a:srgbClr val="7DD4DD"/>
        </a:hlink>
        <a:folHlink>
          <a:srgbClr val="197BB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file:///D:/D%20A%20T%20A/PRESENTATION%20POOL/=%20EM%20TEMPLATE%202012%20DARK.pot</Template>
  <TotalTime>409</TotalTime>
  <Words>316</Words>
  <Application>Microsoft Macintosh PowerPoint</Application>
  <PresentationFormat>Custom</PresentationFormat>
  <Paragraphs>59</Paragraphs>
  <Slides>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= EM TEMPLATE 2012 DARK</vt:lpstr>
      <vt:lpstr>= EM TEMPLATE 2010 DARK</vt:lpstr>
      <vt:lpstr>1_= EM TEMPLATE 2010 DARK</vt:lpstr>
      <vt:lpstr>2_= EM TEMPLATE 2010 DARK</vt:lpstr>
      <vt:lpstr>3_= EM TEMPLATE 2010 DARK</vt:lpstr>
      <vt:lpstr>Bitmap</vt:lpstr>
      <vt:lpstr>PowerPoint Presentation</vt:lpstr>
      <vt:lpstr>EUROMETAL REGIONAL MEETING NORDICS  COPENHAGEN 08 JUNE 2017 CONFERENCE PROGRAM                    </vt:lpstr>
      <vt:lpstr>EUROMETAL REGIONAL MEETING NORDICS  COPENHAGEN 08 JUNE 2017                    CONFERENCE PROGRAM </vt:lpstr>
      <vt:lpstr>EUROMETAL REGIONAL MEETING NORDICS  COPENHAGEN 08 JUNE 2017                    HOTEL INFORMATION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 MAY 2013     PRAGUE</dc:title>
  <dc:subject>EUROEMTAL STEEL NET FORUM</dc:subject>
  <dc:creator>Georges Kirps</dc:creator>
  <dc:description>PRESENTATION FORMAT ONLY</dc:description>
  <cp:lastModifiedBy>Ricardo Silva</cp:lastModifiedBy>
  <cp:revision>48</cp:revision>
  <dcterms:created xsi:type="dcterms:W3CDTF">2012-12-22T14:38:40Z</dcterms:created>
  <dcterms:modified xsi:type="dcterms:W3CDTF">2017-04-12T12:37:10Z</dcterms:modified>
</cp:coreProperties>
</file>